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71" r:id="rId7"/>
    <p:sldId id="321" r:id="rId8"/>
    <p:sldId id="261" r:id="rId9"/>
    <p:sldId id="264" r:id="rId10"/>
    <p:sldId id="269" r:id="rId11"/>
    <p:sldId id="272" r:id="rId12"/>
    <p:sldId id="270" r:id="rId13"/>
    <p:sldId id="324" r:id="rId14"/>
    <p:sldId id="265" r:id="rId15"/>
    <p:sldId id="266" r:id="rId16"/>
    <p:sldId id="274" r:id="rId17"/>
    <p:sldId id="263" r:id="rId18"/>
    <p:sldId id="273" r:id="rId19"/>
    <p:sldId id="275" r:id="rId20"/>
    <p:sldId id="276" r:id="rId21"/>
    <p:sldId id="277" r:id="rId22"/>
    <p:sldId id="326" r:id="rId23"/>
    <p:sldId id="327" r:id="rId24"/>
    <p:sldId id="328" r:id="rId25"/>
    <p:sldId id="329" r:id="rId26"/>
    <p:sldId id="278" r:id="rId27"/>
    <p:sldId id="279" r:id="rId28"/>
    <p:sldId id="280" r:id="rId29"/>
    <p:sldId id="281" r:id="rId30"/>
    <p:sldId id="284" r:id="rId31"/>
    <p:sldId id="290" r:id="rId32"/>
    <p:sldId id="293" r:id="rId33"/>
    <p:sldId id="325" r:id="rId34"/>
    <p:sldId id="294" r:id="rId35"/>
    <p:sldId id="295" r:id="rId36"/>
    <p:sldId id="287" r:id="rId37"/>
    <p:sldId id="286" r:id="rId38"/>
    <p:sldId id="315" r:id="rId39"/>
    <p:sldId id="296" r:id="rId40"/>
    <p:sldId id="299" r:id="rId41"/>
    <p:sldId id="285" r:id="rId42"/>
    <p:sldId id="292" r:id="rId43"/>
    <p:sldId id="302" r:id="rId44"/>
    <p:sldId id="331" r:id="rId45"/>
    <p:sldId id="304" r:id="rId46"/>
    <p:sldId id="305" r:id="rId47"/>
    <p:sldId id="306" r:id="rId48"/>
    <p:sldId id="308" r:id="rId49"/>
    <p:sldId id="310" r:id="rId50"/>
    <p:sldId id="312" r:id="rId51"/>
    <p:sldId id="317" r:id="rId52"/>
    <p:sldId id="330" r:id="rId53"/>
    <p:sldId id="322" r:id="rId54"/>
    <p:sldId id="332" r:id="rId55"/>
    <p:sldId id="323" r:id="rId56"/>
    <p:sldId id="333" r:id="rId57"/>
    <p:sldId id="334" r:id="rId58"/>
    <p:sldId id="319"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318" autoAdjust="0"/>
  </p:normalViewPr>
  <p:slideViewPr>
    <p:cSldViewPr>
      <p:cViewPr varScale="1">
        <p:scale>
          <a:sx n="112" d="100"/>
          <a:sy n="112" d="100"/>
        </p:scale>
        <p:origin x="15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F8968-B028-4406-A900-9D8DA8AEDB60}"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en-US"/>
        </a:p>
      </dgm:t>
    </dgm:pt>
    <dgm:pt modelId="{3D790BDC-F7C8-4F8E-B94C-EB96D9B2E7CF}">
      <dgm:prSet phldrT="[Text]"/>
      <dgm:spPr/>
      <dgm:t>
        <a:bodyPr/>
        <a:lstStyle/>
        <a:p>
          <a:r>
            <a:rPr lang="en-US" b="1" u="sng" dirty="0" err="1" smtClean="0">
              <a:solidFill>
                <a:srgbClr val="FF0000"/>
              </a:solidFill>
              <a:latin typeface="Cambria" panose="02040503050406030204" pitchFamily="18" charset="0"/>
            </a:rPr>
            <a:t>Qasja</a:t>
          </a:r>
          <a:r>
            <a:rPr lang="en-US" b="1" u="sng" dirty="0" smtClean="0">
              <a:solidFill>
                <a:srgbClr val="FF0000"/>
              </a:solidFill>
              <a:latin typeface="Cambria" panose="02040503050406030204" pitchFamily="18" charset="0"/>
            </a:rPr>
            <a:t> </a:t>
          </a:r>
          <a:r>
            <a:rPr lang="en-US" b="1" u="sng" dirty="0" err="1" smtClean="0">
              <a:solidFill>
                <a:srgbClr val="FF0000"/>
              </a:solidFill>
              <a:latin typeface="Cambria" panose="02040503050406030204" pitchFamily="18" charset="0"/>
            </a:rPr>
            <a:t>në</a:t>
          </a:r>
          <a:r>
            <a:rPr lang="en-US" b="1" u="sng" dirty="0" smtClean="0">
              <a:solidFill>
                <a:srgbClr val="FF0000"/>
              </a:solidFill>
              <a:latin typeface="Cambria" panose="02040503050406030204" pitchFamily="18" charset="0"/>
            </a:rPr>
            <a:t> </a:t>
          </a:r>
          <a:r>
            <a:rPr lang="en-US" b="1" u="sng" dirty="0" err="1" smtClean="0">
              <a:solidFill>
                <a:srgbClr val="FF0000"/>
              </a:solidFill>
              <a:latin typeface="Cambria" panose="02040503050406030204" pitchFamily="18" charset="0"/>
            </a:rPr>
            <a:t>informacion</a:t>
          </a:r>
          <a:endParaRPr lang="en-US" b="1" u="sng" dirty="0">
            <a:solidFill>
              <a:srgbClr val="FF0000"/>
            </a:solidFill>
            <a:latin typeface="Cambria" panose="02040503050406030204" pitchFamily="18" charset="0"/>
          </a:endParaRPr>
        </a:p>
      </dgm:t>
    </dgm:pt>
    <dgm:pt modelId="{656385AE-0C49-4E5B-BE18-9A88D2045578}" type="parTrans" cxnId="{7E0D1F99-6A0E-4909-BC59-D66C0217BE19}">
      <dgm:prSet/>
      <dgm:spPr/>
      <dgm:t>
        <a:bodyPr/>
        <a:lstStyle/>
        <a:p>
          <a:endParaRPr lang="en-US"/>
        </a:p>
      </dgm:t>
    </dgm:pt>
    <dgm:pt modelId="{3A56BA74-E014-4C36-83C7-CD592D09740D}" type="sibTrans" cxnId="{7E0D1F99-6A0E-4909-BC59-D66C0217BE19}">
      <dgm:prSet/>
      <dgm:spPr/>
      <dgm:t>
        <a:bodyPr/>
        <a:lstStyle/>
        <a:p>
          <a:endParaRPr lang="en-US"/>
        </a:p>
      </dgm:t>
    </dgm:pt>
    <dgm:pt modelId="{437BCFB4-411C-4D6A-98FD-76EC1280087B}">
      <dgm:prSet phldrT="[Text]" custT="1"/>
      <dgm:spPr/>
      <dgm:t>
        <a:bodyPr/>
        <a:lstStyle/>
        <a:p>
          <a:r>
            <a:rPr lang="en-US" sz="1800" b="1" dirty="0" err="1" smtClean="0">
              <a:latin typeface="Cambria" panose="02040503050406030204" pitchFamily="18" charset="0"/>
            </a:rPr>
            <a:t>Transparenca</a:t>
          </a:r>
          <a:endParaRPr lang="en-US" sz="1800" b="1" dirty="0">
            <a:latin typeface="Cambria" panose="02040503050406030204" pitchFamily="18" charset="0"/>
          </a:endParaRPr>
        </a:p>
      </dgm:t>
    </dgm:pt>
    <dgm:pt modelId="{347183FD-1C73-4F5A-9AAD-9A61AE3339F6}" type="parTrans" cxnId="{C5E2E7FF-804B-460A-955D-39A090FB6DB4}">
      <dgm:prSet/>
      <dgm:spPr/>
      <dgm:t>
        <a:bodyPr/>
        <a:lstStyle/>
        <a:p>
          <a:endParaRPr lang="en-US"/>
        </a:p>
      </dgm:t>
    </dgm:pt>
    <dgm:pt modelId="{9629E19D-CE1B-4486-83D0-AFBB9C1B2B7B}" type="sibTrans" cxnId="{C5E2E7FF-804B-460A-955D-39A090FB6DB4}">
      <dgm:prSet/>
      <dgm:spPr/>
      <dgm:t>
        <a:bodyPr/>
        <a:lstStyle/>
        <a:p>
          <a:endParaRPr lang="en-US"/>
        </a:p>
      </dgm:t>
    </dgm:pt>
    <dgm:pt modelId="{7CF7439B-5A5D-4D11-8CDB-08614EF93AA3}">
      <dgm:prSet phldrT="[Text]" custT="1"/>
      <dgm:spPr/>
      <dgm:t>
        <a:bodyPr/>
        <a:lstStyle/>
        <a:p>
          <a:r>
            <a:rPr lang="en-US" sz="1800" b="1" dirty="0" err="1" smtClean="0">
              <a:latin typeface="Cambria" panose="02040503050406030204" pitchFamily="18" charset="0"/>
            </a:rPr>
            <a:t>Llogaridhënja</a:t>
          </a:r>
          <a:endParaRPr lang="en-US" sz="1800" b="1" dirty="0">
            <a:latin typeface="Cambria" panose="02040503050406030204" pitchFamily="18" charset="0"/>
          </a:endParaRPr>
        </a:p>
      </dgm:t>
    </dgm:pt>
    <dgm:pt modelId="{885D0E06-E97B-46B8-A4D6-8425DF9932F4}" type="parTrans" cxnId="{5E2A4C44-1401-47B0-AA3A-06E02BE7A55E}">
      <dgm:prSet/>
      <dgm:spPr/>
      <dgm:t>
        <a:bodyPr/>
        <a:lstStyle/>
        <a:p>
          <a:endParaRPr lang="en-US"/>
        </a:p>
      </dgm:t>
    </dgm:pt>
    <dgm:pt modelId="{151FBE6C-ECFC-451D-9EC3-339369DBBABE}" type="sibTrans" cxnId="{5E2A4C44-1401-47B0-AA3A-06E02BE7A55E}">
      <dgm:prSet/>
      <dgm:spPr/>
      <dgm:t>
        <a:bodyPr/>
        <a:lstStyle/>
        <a:p>
          <a:endParaRPr lang="en-US"/>
        </a:p>
      </dgm:t>
    </dgm:pt>
    <dgm:pt modelId="{4A9F92C3-C7F9-4602-ADA3-C842FEEB3449}">
      <dgm:prSet phldrT="[Text]" custT="1"/>
      <dgm:spPr/>
      <dgm:t>
        <a:bodyPr/>
        <a:lstStyle/>
        <a:p>
          <a:r>
            <a:rPr lang="en-US" sz="1800" b="1" dirty="0" err="1" smtClean="0">
              <a:latin typeface="Cambria" panose="02040503050406030204" pitchFamily="18" charset="0"/>
            </a:rPr>
            <a:t>Lufta</a:t>
          </a:r>
          <a:r>
            <a:rPr lang="en-US" sz="1800" b="1" dirty="0" smtClean="0">
              <a:latin typeface="Cambria" panose="02040503050406030204" pitchFamily="18" charset="0"/>
            </a:rPr>
            <a:t> </a:t>
          </a:r>
          <a:r>
            <a:rPr lang="en-US" sz="1800" b="1" dirty="0" err="1" smtClean="0">
              <a:latin typeface="Cambria" panose="02040503050406030204" pitchFamily="18" charset="0"/>
            </a:rPr>
            <a:t>kundër</a:t>
          </a:r>
          <a:r>
            <a:rPr lang="en-US" sz="1800" b="1" dirty="0" smtClean="0">
              <a:latin typeface="Cambria" panose="02040503050406030204" pitchFamily="18" charset="0"/>
            </a:rPr>
            <a:t> </a:t>
          </a:r>
          <a:r>
            <a:rPr lang="en-US" sz="1800" b="1" dirty="0" err="1" smtClean="0">
              <a:latin typeface="Cambria" panose="02040503050406030204" pitchFamily="18" charset="0"/>
            </a:rPr>
            <a:t>korrupcion</a:t>
          </a:r>
          <a:endParaRPr lang="en-US" sz="1800" b="1" dirty="0">
            <a:latin typeface="Cambria" panose="02040503050406030204" pitchFamily="18" charset="0"/>
          </a:endParaRPr>
        </a:p>
      </dgm:t>
    </dgm:pt>
    <dgm:pt modelId="{86F0F26B-B255-4DD3-BCDD-536C40098E66}" type="parTrans" cxnId="{4272D783-85CE-43A7-87C2-052347554110}">
      <dgm:prSet/>
      <dgm:spPr/>
      <dgm:t>
        <a:bodyPr/>
        <a:lstStyle/>
        <a:p>
          <a:endParaRPr lang="en-US"/>
        </a:p>
      </dgm:t>
    </dgm:pt>
    <dgm:pt modelId="{C0D71E0C-1A90-4EC5-9AB2-B768BD4FD8B0}" type="sibTrans" cxnId="{4272D783-85CE-43A7-87C2-052347554110}">
      <dgm:prSet/>
      <dgm:spPr/>
      <dgm:t>
        <a:bodyPr/>
        <a:lstStyle/>
        <a:p>
          <a:endParaRPr lang="en-US"/>
        </a:p>
      </dgm:t>
    </dgm:pt>
    <dgm:pt modelId="{E07B459A-A796-4B08-9068-DD012FF3FDB1}">
      <dgm:prSet phldrT="[Text]" custScaleX="182376"/>
      <dgm:spPr/>
      <dgm:t>
        <a:bodyPr/>
        <a:lstStyle/>
        <a:p>
          <a:endParaRPr lang="en-US"/>
        </a:p>
      </dgm:t>
    </dgm:pt>
    <dgm:pt modelId="{EBFDC1A8-D9D1-48E6-8381-4FB0EA404C3C}" type="parTrans" cxnId="{26F3B617-0E3D-4FDB-935A-58580AA78CFB}">
      <dgm:prSet/>
      <dgm:spPr/>
      <dgm:t>
        <a:bodyPr/>
        <a:lstStyle/>
        <a:p>
          <a:endParaRPr lang="en-US"/>
        </a:p>
      </dgm:t>
    </dgm:pt>
    <dgm:pt modelId="{E6BC119F-6EC6-4630-9A32-EED1D634B642}" type="sibTrans" cxnId="{26F3B617-0E3D-4FDB-935A-58580AA78CFB}">
      <dgm:prSet/>
      <dgm:spPr/>
      <dgm:t>
        <a:bodyPr/>
        <a:lstStyle/>
        <a:p>
          <a:endParaRPr lang="en-US"/>
        </a:p>
      </dgm:t>
    </dgm:pt>
    <dgm:pt modelId="{4F298D82-1D69-4410-99F8-5C6D63023504}">
      <dgm:prSet phldrT="[Text]"/>
      <dgm:spPr/>
      <dgm:t>
        <a:bodyPr/>
        <a:lstStyle/>
        <a:p>
          <a:r>
            <a:rPr lang="en-US" b="1" dirty="0" err="1" smtClean="0">
              <a:latin typeface="Cambria" panose="02040503050406030204" pitchFamily="18" charset="0"/>
            </a:rPr>
            <a:t>Profesionalizmi</a:t>
          </a:r>
          <a:endParaRPr lang="en-US" b="1" dirty="0">
            <a:latin typeface="Cambria" panose="02040503050406030204" pitchFamily="18" charset="0"/>
          </a:endParaRPr>
        </a:p>
      </dgm:t>
    </dgm:pt>
    <dgm:pt modelId="{E31BE14A-4057-4B62-904B-8A2DC024749A}" type="parTrans" cxnId="{8D409FEC-CE12-42E7-AA9B-88D636C12A1F}">
      <dgm:prSet/>
      <dgm:spPr/>
      <dgm:t>
        <a:bodyPr/>
        <a:lstStyle/>
        <a:p>
          <a:endParaRPr lang="en-US"/>
        </a:p>
      </dgm:t>
    </dgm:pt>
    <dgm:pt modelId="{4CE9D2D0-B9DD-4396-A7D1-D08633597D1F}" type="sibTrans" cxnId="{8D409FEC-CE12-42E7-AA9B-88D636C12A1F}">
      <dgm:prSet/>
      <dgm:spPr/>
      <dgm:t>
        <a:bodyPr/>
        <a:lstStyle/>
        <a:p>
          <a:endParaRPr lang="en-US"/>
        </a:p>
      </dgm:t>
    </dgm:pt>
    <dgm:pt modelId="{EDF21FCA-848C-4CAF-AE72-995668107683}" type="pres">
      <dgm:prSet presAssocID="{32BF8968-B028-4406-A900-9D8DA8AEDB60}" presName="Name0" presStyleCnt="0">
        <dgm:presLayoutVars>
          <dgm:chMax val="1"/>
          <dgm:dir/>
          <dgm:animLvl val="ctr"/>
          <dgm:resizeHandles val="exact"/>
        </dgm:presLayoutVars>
      </dgm:prSet>
      <dgm:spPr/>
      <dgm:t>
        <a:bodyPr/>
        <a:lstStyle/>
        <a:p>
          <a:endParaRPr lang="en-US"/>
        </a:p>
      </dgm:t>
    </dgm:pt>
    <dgm:pt modelId="{68960B9D-7CD2-43C8-ABD6-E5EC6AA775A7}" type="pres">
      <dgm:prSet presAssocID="{3D790BDC-F7C8-4F8E-B94C-EB96D9B2E7CF}" presName="centerShape" presStyleLbl="node0" presStyleIdx="0" presStyleCnt="1" custLinFactNeighborX="-3374" custLinFactNeighborY="-873"/>
      <dgm:spPr/>
      <dgm:t>
        <a:bodyPr/>
        <a:lstStyle/>
        <a:p>
          <a:endParaRPr lang="en-US"/>
        </a:p>
      </dgm:t>
    </dgm:pt>
    <dgm:pt modelId="{438D1BAC-EEB5-44B8-89E4-5EE0236567F6}" type="pres">
      <dgm:prSet presAssocID="{437BCFB4-411C-4D6A-98FD-76EC1280087B}" presName="node" presStyleLbl="node1" presStyleIdx="0" presStyleCnt="4" custScaleX="202133" custRadScaleRad="92718" custRadScaleInc="-22882">
        <dgm:presLayoutVars>
          <dgm:bulletEnabled val="1"/>
        </dgm:presLayoutVars>
      </dgm:prSet>
      <dgm:spPr/>
      <dgm:t>
        <a:bodyPr/>
        <a:lstStyle/>
        <a:p>
          <a:endParaRPr lang="en-US"/>
        </a:p>
      </dgm:t>
    </dgm:pt>
    <dgm:pt modelId="{A4ADA8AC-5730-4FEC-9415-F7B014F7DFD1}" type="pres">
      <dgm:prSet presAssocID="{437BCFB4-411C-4D6A-98FD-76EC1280087B}" presName="dummy" presStyleCnt="0"/>
      <dgm:spPr/>
      <dgm:t>
        <a:bodyPr/>
        <a:lstStyle/>
        <a:p>
          <a:endParaRPr lang="en-US"/>
        </a:p>
      </dgm:t>
    </dgm:pt>
    <dgm:pt modelId="{5233D957-039A-4B11-BC64-0334F6983B04}" type="pres">
      <dgm:prSet presAssocID="{9629E19D-CE1B-4486-83D0-AFBB9C1B2B7B}" presName="sibTrans" presStyleLbl="sibTrans2D1" presStyleIdx="0" presStyleCnt="4" custLinFactNeighborX="-1720" custLinFactNeighborY="-682"/>
      <dgm:spPr/>
      <dgm:t>
        <a:bodyPr/>
        <a:lstStyle/>
        <a:p>
          <a:endParaRPr lang="en-US"/>
        </a:p>
      </dgm:t>
    </dgm:pt>
    <dgm:pt modelId="{0C8123E1-2175-451C-82A6-C6397DD56A82}" type="pres">
      <dgm:prSet presAssocID="{7CF7439B-5A5D-4D11-8CDB-08614EF93AA3}" presName="node" presStyleLbl="node1" presStyleIdx="1" presStyleCnt="4" custScaleX="193575" custRadScaleRad="93083" custRadScaleInc="-14223">
        <dgm:presLayoutVars>
          <dgm:bulletEnabled val="1"/>
        </dgm:presLayoutVars>
      </dgm:prSet>
      <dgm:spPr/>
      <dgm:t>
        <a:bodyPr/>
        <a:lstStyle/>
        <a:p>
          <a:endParaRPr lang="en-US"/>
        </a:p>
      </dgm:t>
    </dgm:pt>
    <dgm:pt modelId="{01604D6A-25C9-4A63-B9E4-F82785431D0D}" type="pres">
      <dgm:prSet presAssocID="{7CF7439B-5A5D-4D11-8CDB-08614EF93AA3}" presName="dummy" presStyleCnt="0"/>
      <dgm:spPr/>
      <dgm:t>
        <a:bodyPr/>
        <a:lstStyle/>
        <a:p>
          <a:endParaRPr lang="en-US"/>
        </a:p>
      </dgm:t>
    </dgm:pt>
    <dgm:pt modelId="{DD7DA0F2-3632-48A2-98AE-96AF0A7DDC23}" type="pres">
      <dgm:prSet presAssocID="{151FBE6C-ECFC-451D-9EC3-339369DBBABE}" presName="sibTrans" presStyleLbl="sibTrans2D1" presStyleIdx="1" presStyleCnt="4"/>
      <dgm:spPr/>
      <dgm:t>
        <a:bodyPr/>
        <a:lstStyle/>
        <a:p>
          <a:endParaRPr lang="en-US"/>
        </a:p>
      </dgm:t>
    </dgm:pt>
    <dgm:pt modelId="{A231940E-AF8C-4FC3-99B6-21354E1582E5}" type="pres">
      <dgm:prSet presAssocID="{4A9F92C3-C7F9-4602-ADA3-C842FEEB3449}" presName="node" presStyleLbl="node1" presStyleIdx="2" presStyleCnt="4" custScaleX="219562" custScaleY="94238" custRadScaleRad="94589" custRadScaleInc="16823">
        <dgm:presLayoutVars>
          <dgm:bulletEnabled val="1"/>
        </dgm:presLayoutVars>
      </dgm:prSet>
      <dgm:spPr/>
      <dgm:t>
        <a:bodyPr/>
        <a:lstStyle/>
        <a:p>
          <a:endParaRPr lang="en-US"/>
        </a:p>
      </dgm:t>
    </dgm:pt>
    <dgm:pt modelId="{200AA3CA-4777-40D1-BD27-75FEB283B892}" type="pres">
      <dgm:prSet presAssocID="{4A9F92C3-C7F9-4602-ADA3-C842FEEB3449}" presName="dummy" presStyleCnt="0"/>
      <dgm:spPr/>
      <dgm:t>
        <a:bodyPr/>
        <a:lstStyle/>
        <a:p>
          <a:endParaRPr lang="en-US"/>
        </a:p>
      </dgm:t>
    </dgm:pt>
    <dgm:pt modelId="{9A72D37F-4A1A-4C0B-BA69-6D9E981634E7}" type="pres">
      <dgm:prSet presAssocID="{C0D71E0C-1A90-4EC5-9AB2-B768BD4FD8B0}" presName="sibTrans" presStyleLbl="sibTrans2D1" presStyleIdx="2" presStyleCnt="4"/>
      <dgm:spPr/>
      <dgm:t>
        <a:bodyPr/>
        <a:lstStyle/>
        <a:p>
          <a:endParaRPr lang="en-US"/>
        </a:p>
      </dgm:t>
    </dgm:pt>
    <dgm:pt modelId="{81FDF0CC-39EA-44A7-9ED5-846560F892C5}" type="pres">
      <dgm:prSet presAssocID="{4F298D82-1D69-4410-99F8-5C6D63023504}" presName="node" presStyleLbl="node1" presStyleIdx="3" presStyleCnt="4" custScaleX="182376" custScaleY="90105" custRadScaleRad="103781" custRadScaleInc="4500">
        <dgm:presLayoutVars>
          <dgm:bulletEnabled val="1"/>
        </dgm:presLayoutVars>
      </dgm:prSet>
      <dgm:spPr/>
      <dgm:t>
        <a:bodyPr/>
        <a:lstStyle/>
        <a:p>
          <a:endParaRPr lang="en-US"/>
        </a:p>
      </dgm:t>
    </dgm:pt>
    <dgm:pt modelId="{4AFD78DB-CBF0-4D2B-8C3E-7B190C32C704}" type="pres">
      <dgm:prSet presAssocID="{4F298D82-1D69-4410-99F8-5C6D63023504}" presName="dummy" presStyleCnt="0"/>
      <dgm:spPr/>
    </dgm:pt>
    <dgm:pt modelId="{D0EC56E4-5767-46B6-B1BE-11047D5D36C9}" type="pres">
      <dgm:prSet presAssocID="{4CE9D2D0-B9DD-4396-A7D1-D08633597D1F}" presName="sibTrans" presStyleLbl="sibTrans2D1" presStyleIdx="3" presStyleCnt="4" custLinFactNeighborX="-1720" custLinFactNeighborY="-682"/>
      <dgm:spPr/>
      <dgm:t>
        <a:bodyPr/>
        <a:lstStyle/>
        <a:p>
          <a:endParaRPr lang="en-US"/>
        </a:p>
      </dgm:t>
    </dgm:pt>
  </dgm:ptLst>
  <dgm:cxnLst>
    <dgm:cxn modelId="{76E6877B-F426-495A-A5E6-0F08BE2CEF43}" type="presOf" srcId="{32BF8968-B028-4406-A900-9D8DA8AEDB60}" destId="{EDF21FCA-848C-4CAF-AE72-995668107683}" srcOrd="0" destOrd="0" presId="urn:microsoft.com/office/officeart/2005/8/layout/radial6"/>
    <dgm:cxn modelId="{2FB85521-9DB9-4E2B-A0EE-67B4C0262D6E}" type="presOf" srcId="{4F298D82-1D69-4410-99F8-5C6D63023504}" destId="{81FDF0CC-39EA-44A7-9ED5-846560F892C5}" srcOrd="0" destOrd="0" presId="urn:microsoft.com/office/officeart/2005/8/layout/radial6"/>
    <dgm:cxn modelId="{0FC340A6-E591-45E0-8F0B-8F713E5B7D16}" type="presOf" srcId="{C0D71E0C-1A90-4EC5-9AB2-B768BD4FD8B0}" destId="{9A72D37F-4A1A-4C0B-BA69-6D9E981634E7}" srcOrd="0" destOrd="0" presId="urn:microsoft.com/office/officeart/2005/8/layout/radial6"/>
    <dgm:cxn modelId="{87F8A123-96A3-4945-8910-A3A2297DB88E}" type="presOf" srcId="{4A9F92C3-C7F9-4602-ADA3-C842FEEB3449}" destId="{A231940E-AF8C-4FC3-99B6-21354E1582E5}" srcOrd="0" destOrd="0" presId="urn:microsoft.com/office/officeart/2005/8/layout/radial6"/>
    <dgm:cxn modelId="{12209F2E-2A0C-43B2-AA6D-4B2C71AC1C83}" type="presOf" srcId="{151FBE6C-ECFC-451D-9EC3-339369DBBABE}" destId="{DD7DA0F2-3632-48A2-98AE-96AF0A7DDC23}" srcOrd="0" destOrd="0" presId="urn:microsoft.com/office/officeart/2005/8/layout/radial6"/>
    <dgm:cxn modelId="{153FD6E6-C41B-4065-8049-319F1EDB036A}" type="presOf" srcId="{7CF7439B-5A5D-4D11-8CDB-08614EF93AA3}" destId="{0C8123E1-2175-451C-82A6-C6397DD56A82}" srcOrd="0" destOrd="0" presId="urn:microsoft.com/office/officeart/2005/8/layout/radial6"/>
    <dgm:cxn modelId="{4272D783-85CE-43A7-87C2-052347554110}" srcId="{3D790BDC-F7C8-4F8E-B94C-EB96D9B2E7CF}" destId="{4A9F92C3-C7F9-4602-ADA3-C842FEEB3449}" srcOrd="2" destOrd="0" parTransId="{86F0F26B-B255-4DD3-BCDD-536C40098E66}" sibTransId="{C0D71E0C-1A90-4EC5-9AB2-B768BD4FD8B0}"/>
    <dgm:cxn modelId="{421527C3-6BC6-4F9B-81F2-4C55483CD998}" type="presOf" srcId="{3D790BDC-F7C8-4F8E-B94C-EB96D9B2E7CF}" destId="{68960B9D-7CD2-43C8-ABD6-E5EC6AA775A7}" srcOrd="0" destOrd="0" presId="urn:microsoft.com/office/officeart/2005/8/layout/radial6"/>
    <dgm:cxn modelId="{CEEC2E7E-0D08-4C2C-B1F2-5AEE8C24C59E}" type="presOf" srcId="{437BCFB4-411C-4D6A-98FD-76EC1280087B}" destId="{438D1BAC-EEB5-44B8-89E4-5EE0236567F6}" srcOrd="0" destOrd="0" presId="urn:microsoft.com/office/officeart/2005/8/layout/radial6"/>
    <dgm:cxn modelId="{5E2A4C44-1401-47B0-AA3A-06E02BE7A55E}" srcId="{3D790BDC-F7C8-4F8E-B94C-EB96D9B2E7CF}" destId="{7CF7439B-5A5D-4D11-8CDB-08614EF93AA3}" srcOrd="1" destOrd="0" parTransId="{885D0E06-E97B-46B8-A4D6-8425DF9932F4}" sibTransId="{151FBE6C-ECFC-451D-9EC3-339369DBBABE}"/>
    <dgm:cxn modelId="{C5E2E7FF-804B-460A-955D-39A090FB6DB4}" srcId="{3D790BDC-F7C8-4F8E-B94C-EB96D9B2E7CF}" destId="{437BCFB4-411C-4D6A-98FD-76EC1280087B}" srcOrd="0" destOrd="0" parTransId="{347183FD-1C73-4F5A-9AAD-9A61AE3339F6}" sibTransId="{9629E19D-CE1B-4486-83D0-AFBB9C1B2B7B}"/>
    <dgm:cxn modelId="{26F3B617-0E3D-4FDB-935A-58580AA78CFB}" srcId="{32BF8968-B028-4406-A900-9D8DA8AEDB60}" destId="{E07B459A-A796-4B08-9068-DD012FF3FDB1}" srcOrd="1" destOrd="0" parTransId="{EBFDC1A8-D9D1-48E6-8381-4FB0EA404C3C}" sibTransId="{E6BC119F-6EC6-4630-9A32-EED1D634B642}"/>
    <dgm:cxn modelId="{8799459F-9A85-426F-B061-5365679F4EDF}" type="presOf" srcId="{9629E19D-CE1B-4486-83D0-AFBB9C1B2B7B}" destId="{5233D957-039A-4B11-BC64-0334F6983B04}" srcOrd="0" destOrd="0" presId="urn:microsoft.com/office/officeart/2005/8/layout/radial6"/>
    <dgm:cxn modelId="{4C731E70-37BB-42F9-920B-68CB434711EB}" type="presOf" srcId="{4CE9D2D0-B9DD-4396-A7D1-D08633597D1F}" destId="{D0EC56E4-5767-46B6-B1BE-11047D5D36C9}" srcOrd="0" destOrd="0" presId="urn:microsoft.com/office/officeart/2005/8/layout/radial6"/>
    <dgm:cxn modelId="{8D409FEC-CE12-42E7-AA9B-88D636C12A1F}" srcId="{3D790BDC-F7C8-4F8E-B94C-EB96D9B2E7CF}" destId="{4F298D82-1D69-4410-99F8-5C6D63023504}" srcOrd="3" destOrd="0" parTransId="{E31BE14A-4057-4B62-904B-8A2DC024749A}" sibTransId="{4CE9D2D0-B9DD-4396-A7D1-D08633597D1F}"/>
    <dgm:cxn modelId="{7E0D1F99-6A0E-4909-BC59-D66C0217BE19}" srcId="{32BF8968-B028-4406-A900-9D8DA8AEDB60}" destId="{3D790BDC-F7C8-4F8E-B94C-EB96D9B2E7CF}" srcOrd="0" destOrd="0" parTransId="{656385AE-0C49-4E5B-BE18-9A88D2045578}" sibTransId="{3A56BA74-E014-4C36-83C7-CD592D09740D}"/>
    <dgm:cxn modelId="{C1A3CC9F-6320-4824-AA15-6FE93C820D11}" type="presParOf" srcId="{EDF21FCA-848C-4CAF-AE72-995668107683}" destId="{68960B9D-7CD2-43C8-ABD6-E5EC6AA775A7}" srcOrd="0" destOrd="0" presId="urn:microsoft.com/office/officeart/2005/8/layout/radial6"/>
    <dgm:cxn modelId="{77BD8AE9-081D-43E8-A447-728CC0ABB009}" type="presParOf" srcId="{EDF21FCA-848C-4CAF-AE72-995668107683}" destId="{438D1BAC-EEB5-44B8-89E4-5EE0236567F6}" srcOrd="1" destOrd="0" presId="urn:microsoft.com/office/officeart/2005/8/layout/radial6"/>
    <dgm:cxn modelId="{3CDC1162-7131-42F9-8A10-F8C61119FE6B}" type="presParOf" srcId="{EDF21FCA-848C-4CAF-AE72-995668107683}" destId="{A4ADA8AC-5730-4FEC-9415-F7B014F7DFD1}" srcOrd="2" destOrd="0" presId="urn:microsoft.com/office/officeart/2005/8/layout/radial6"/>
    <dgm:cxn modelId="{2E9A97CB-264F-44B5-AC75-D2C729F256CE}" type="presParOf" srcId="{EDF21FCA-848C-4CAF-AE72-995668107683}" destId="{5233D957-039A-4B11-BC64-0334F6983B04}" srcOrd="3" destOrd="0" presId="urn:microsoft.com/office/officeart/2005/8/layout/radial6"/>
    <dgm:cxn modelId="{B97E6D1D-C850-423D-9E1B-B176AF11DBFE}" type="presParOf" srcId="{EDF21FCA-848C-4CAF-AE72-995668107683}" destId="{0C8123E1-2175-451C-82A6-C6397DD56A82}" srcOrd="4" destOrd="0" presId="urn:microsoft.com/office/officeart/2005/8/layout/radial6"/>
    <dgm:cxn modelId="{F2F166BC-3894-4E48-B187-83FE0D243640}" type="presParOf" srcId="{EDF21FCA-848C-4CAF-AE72-995668107683}" destId="{01604D6A-25C9-4A63-B9E4-F82785431D0D}" srcOrd="5" destOrd="0" presId="urn:microsoft.com/office/officeart/2005/8/layout/radial6"/>
    <dgm:cxn modelId="{31AD5EA7-6826-4811-A4C6-D968D1D6BDDD}" type="presParOf" srcId="{EDF21FCA-848C-4CAF-AE72-995668107683}" destId="{DD7DA0F2-3632-48A2-98AE-96AF0A7DDC23}" srcOrd="6" destOrd="0" presId="urn:microsoft.com/office/officeart/2005/8/layout/radial6"/>
    <dgm:cxn modelId="{93B0EABB-D32E-42FE-919F-8B2C8A9A85D2}" type="presParOf" srcId="{EDF21FCA-848C-4CAF-AE72-995668107683}" destId="{A231940E-AF8C-4FC3-99B6-21354E1582E5}" srcOrd="7" destOrd="0" presId="urn:microsoft.com/office/officeart/2005/8/layout/radial6"/>
    <dgm:cxn modelId="{BED084E2-D97A-47A5-ADDD-A2EED55033D3}" type="presParOf" srcId="{EDF21FCA-848C-4CAF-AE72-995668107683}" destId="{200AA3CA-4777-40D1-BD27-75FEB283B892}" srcOrd="8" destOrd="0" presId="urn:microsoft.com/office/officeart/2005/8/layout/radial6"/>
    <dgm:cxn modelId="{C55789A8-9EB7-4F32-A0AC-281F7A220937}" type="presParOf" srcId="{EDF21FCA-848C-4CAF-AE72-995668107683}" destId="{9A72D37F-4A1A-4C0B-BA69-6D9E981634E7}" srcOrd="9" destOrd="0" presId="urn:microsoft.com/office/officeart/2005/8/layout/radial6"/>
    <dgm:cxn modelId="{90EE4327-8855-45DD-B50E-729AEB24A26F}" type="presParOf" srcId="{EDF21FCA-848C-4CAF-AE72-995668107683}" destId="{81FDF0CC-39EA-44A7-9ED5-846560F892C5}" srcOrd="10" destOrd="0" presId="urn:microsoft.com/office/officeart/2005/8/layout/radial6"/>
    <dgm:cxn modelId="{D301C840-1924-48AD-B346-FC3A551ACE83}" type="presParOf" srcId="{EDF21FCA-848C-4CAF-AE72-995668107683}" destId="{4AFD78DB-CBF0-4D2B-8C3E-7B190C32C704}" srcOrd="11" destOrd="0" presId="urn:microsoft.com/office/officeart/2005/8/layout/radial6"/>
    <dgm:cxn modelId="{D56A2273-9B4B-4D89-BAD5-19A8B75C1CB8}" type="presParOf" srcId="{EDF21FCA-848C-4CAF-AE72-995668107683}" destId="{D0EC56E4-5767-46B6-B1BE-11047D5D36C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C56E4-5767-46B6-B1BE-11047D5D36C9}">
      <dsp:nvSpPr>
        <dsp:cNvPr id="0" name=""/>
        <dsp:cNvSpPr/>
      </dsp:nvSpPr>
      <dsp:spPr>
        <a:xfrm>
          <a:off x="2209726" y="645458"/>
          <a:ext cx="3482283" cy="3482283"/>
        </a:xfrm>
        <a:prstGeom prst="blockArc">
          <a:avLst>
            <a:gd name="adj1" fmla="val 11149858"/>
            <a:gd name="adj2" fmla="val 15965626"/>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A72D37F-4A1A-4C0B-BA69-6D9E981634E7}">
      <dsp:nvSpPr>
        <dsp:cNvPr id="0" name=""/>
        <dsp:cNvSpPr/>
      </dsp:nvSpPr>
      <dsp:spPr>
        <a:xfrm>
          <a:off x="2277533" y="441478"/>
          <a:ext cx="3482283" cy="3482283"/>
        </a:xfrm>
        <a:prstGeom prst="blockArc">
          <a:avLst>
            <a:gd name="adj1" fmla="val 5555326"/>
            <a:gd name="adj2" fmla="val 10688921"/>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DD7DA0F2-3632-48A2-98AE-96AF0A7DDC23}">
      <dsp:nvSpPr>
        <dsp:cNvPr id="0" name=""/>
        <dsp:cNvSpPr/>
      </dsp:nvSpPr>
      <dsp:spPr>
        <a:xfrm>
          <a:off x="2220321" y="439856"/>
          <a:ext cx="3482283" cy="3482283"/>
        </a:xfrm>
        <a:prstGeom prst="blockArc">
          <a:avLst>
            <a:gd name="adj1" fmla="val 21560309"/>
            <a:gd name="adj2" fmla="val 543963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233D957-039A-4B11-BC64-0334F6983B04}">
      <dsp:nvSpPr>
        <dsp:cNvPr id="0" name=""/>
        <dsp:cNvSpPr/>
      </dsp:nvSpPr>
      <dsp:spPr>
        <a:xfrm>
          <a:off x="2178908" y="647282"/>
          <a:ext cx="3482283" cy="3482283"/>
        </a:xfrm>
        <a:prstGeom prst="blockArc">
          <a:avLst>
            <a:gd name="adj1" fmla="val 16028029"/>
            <a:gd name="adj2" fmla="val 21091173"/>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8960B9D-7CD2-43C8-ABD6-E5EC6AA775A7}">
      <dsp:nvSpPr>
        <dsp:cNvPr id="0" name=""/>
        <dsp:cNvSpPr/>
      </dsp:nvSpPr>
      <dsp:spPr>
        <a:xfrm>
          <a:off x="3166949" y="1447791"/>
          <a:ext cx="1603325" cy="160332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u="sng" kern="1200" dirty="0" err="1" smtClean="0">
              <a:solidFill>
                <a:srgbClr val="FF0000"/>
              </a:solidFill>
              <a:latin typeface="Cambria" panose="02040503050406030204" pitchFamily="18" charset="0"/>
            </a:rPr>
            <a:t>Qasja</a:t>
          </a:r>
          <a:r>
            <a:rPr lang="en-US" sz="1500" b="1" u="sng" kern="1200" dirty="0" smtClean="0">
              <a:solidFill>
                <a:srgbClr val="FF0000"/>
              </a:solidFill>
              <a:latin typeface="Cambria" panose="02040503050406030204" pitchFamily="18" charset="0"/>
            </a:rPr>
            <a:t> </a:t>
          </a:r>
          <a:r>
            <a:rPr lang="en-US" sz="1500" b="1" u="sng" kern="1200" dirty="0" err="1" smtClean="0">
              <a:solidFill>
                <a:srgbClr val="FF0000"/>
              </a:solidFill>
              <a:latin typeface="Cambria" panose="02040503050406030204" pitchFamily="18" charset="0"/>
            </a:rPr>
            <a:t>në</a:t>
          </a:r>
          <a:r>
            <a:rPr lang="en-US" sz="1500" b="1" u="sng" kern="1200" dirty="0" smtClean="0">
              <a:solidFill>
                <a:srgbClr val="FF0000"/>
              </a:solidFill>
              <a:latin typeface="Cambria" panose="02040503050406030204" pitchFamily="18" charset="0"/>
            </a:rPr>
            <a:t> </a:t>
          </a:r>
          <a:r>
            <a:rPr lang="en-US" sz="1500" b="1" u="sng" kern="1200" dirty="0" err="1" smtClean="0">
              <a:solidFill>
                <a:srgbClr val="FF0000"/>
              </a:solidFill>
              <a:latin typeface="Cambria" panose="02040503050406030204" pitchFamily="18" charset="0"/>
            </a:rPr>
            <a:t>informacion</a:t>
          </a:r>
          <a:endParaRPr lang="en-US" sz="1500" b="1" u="sng" kern="1200" dirty="0">
            <a:solidFill>
              <a:srgbClr val="FF0000"/>
            </a:solidFill>
            <a:latin typeface="Cambria" panose="02040503050406030204" pitchFamily="18" charset="0"/>
          </a:endParaRPr>
        </a:p>
      </dsp:txBody>
      <dsp:txXfrm>
        <a:off x="3401751" y="1682593"/>
        <a:ext cx="1133721" cy="1133721"/>
      </dsp:txXfrm>
    </dsp:sp>
    <dsp:sp modelId="{438D1BAC-EEB5-44B8-89E4-5EE0236567F6}">
      <dsp:nvSpPr>
        <dsp:cNvPr id="0" name=""/>
        <dsp:cNvSpPr/>
      </dsp:nvSpPr>
      <dsp:spPr>
        <a:xfrm>
          <a:off x="2760604" y="152398"/>
          <a:ext cx="2268594"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Transparenca</a:t>
          </a:r>
          <a:endParaRPr lang="en-US" sz="1800" b="1" kern="1200" dirty="0">
            <a:latin typeface="Cambria" panose="02040503050406030204" pitchFamily="18" charset="0"/>
          </a:endParaRPr>
        </a:p>
      </dsp:txBody>
      <dsp:txXfrm>
        <a:off x="3092832" y="316759"/>
        <a:ext cx="1604138" cy="793605"/>
      </dsp:txXfrm>
    </dsp:sp>
    <dsp:sp modelId="{0C8123E1-2175-451C-82A6-C6397DD56A82}">
      <dsp:nvSpPr>
        <dsp:cNvPr id="0" name=""/>
        <dsp:cNvSpPr/>
      </dsp:nvSpPr>
      <dsp:spPr>
        <a:xfrm>
          <a:off x="4575814" y="1600198"/>
          <a:ext cx="2172545"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Llogaridhënja</a:t>
          </a:r>
          <a:endParaRPr lang="en-US" sz="1800" b="1" kern="1200" dirty="0">
            <a:latin typeface="Cambria" panose="02040503050406030204" pitchFamily="18" charset="0"/>
          </a:endParaRPr>
        </a:p>
      </dsp:txBody>
      <dsp:txXfrm>
        <a:off x="4893976" y="1764559"/>
        <a:ext cx="1536221" cy="793605"/>
      </dsp:txXfrm>
    </dsp:sp>
    <dsp:sp modelId="{A231940E-AF8C-4FC3-99B6-21354E1582E5}">
      <dsp:nvSpPr>
        <dsp:cNvPr id="0" name=""/>
        <dsp:cNvSpPr/>
      </dsp:nvSpPr>
      <dsp:spPr>
        <a:xfrm>
          <a:off x="2709754" y="3352792"/>
          <a:ext cx="2464205" cy="105765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Lufta</a:t>
          </a:r>
          <a:r>
            <a:rPr lang="en-US" sz="1800" b="1" kern="1200" dirty="0" smtClean="0">
              <a:latin typeface="Cambria" panose="02040503050406030204" pitchFamily="18" charset="0"/>
            </a:rPr>
            <a:t> </a:t>
          </a:r>
          <a:r>
            <a:rPr lang="en-US" sz="1800" b="1" kern="1200" dirty="0" err="1" smtClean="0">
              <a:latin typeface="Cambria" panose="02040503050406030204" pitchFamily="18" charset="0"/>
            </a:rPr>
            <a:t>kundër</a:t>
          </a:r>
          <a:r>
            <a:rPr lang="en-US" sz="1800" b="1" kern="1200" dirty="0" smtClean="0">
              <a:latin typeface="Cambria" panose="02040503050406030204" pitchFamily="18" charset="0"/>
            </a:rPr>
            <a:t> </a:t>
          </a:r>
          <a:r>
            <a:rPr lang="en-US" sz="1800" b="1" kern="1200" dirty="0" err="1" smtClean="0">
              <a:latin typeface="Cambria" panose="02040503050406030204" pitchFamily="18" charset="0"/>
            </a:rPr>
            <a:t>korrupcion</a:t>
          </a:r>
          <a:endParaRPr lang="en-US" sz="1800" b="1" kern="1200" dirty="0">
            <a:latin typeface="Cambria" panose="02040503050406030204" pitchFamily="18" charset="0"/>
          </a:endParaRPr>
        </a:p>
      </dsp:txBody>
      <dsp:txXfrm>
        <a:off x="3070628" y="3507683"/>
        <a:ext cx="1742457" cy="747877"/>
      </dsp:txXfrm>
    </dsp:sp>
    <dsp:sp modelId="{81FDF0CC-39EA-44A7-9ED5-846560F892C5}">
      <dsp:nvSpPr>
        <dsp:cNvPr id="0" name=""/>
        <dsp:cNvSpPr/>
      </dsp:nvSpPr>
      <dsp:spPr>
        <a:xfrm>
          <a:off x="1295396" y="1731927"/>
          <a:ext cx="2046856" cy="10112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smtClean="0">
              <a:latin typeface="Cambria" panose="02040503050406030204" pitchFamily="18" charset="0"/>
            </a:rPr>
            <a:t>Profesionalizmi</a:t>
          </a:r>
          <a:endParaRPr lang="en-US" sz="1500" b="1" kern="1200" dirty="0">
            <a:latin typeface="Cambria" panose="02040503050406030204" pitchFamily="18" charset="0"/>
          </a:endParaRPr>
        </a:p>
      </dsp:txBody>
      <dsp:txXfrm>
        <a:off x="1595151" y="1880025"/>
        <a:ext cx="1447346" cy="71507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AB140E-7713-4E96-866B-B8FBDA95FA28}" type="datetimeFigureOut">
              <a:rPr lang="sq-AL" smtClean="0"/>
              <a:t>19.12.2022</a:t>
            </a:fld>
            <a:endParaRPr lang="sq-A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sq-AL" smtClean="0"/>
              <a:t>Drpartamenti per Trajnime /KRPP</a:t>
            </a:r>
            <a:endParaRPr lang="sq-A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61B8AD-8895-4658-86CA-9A2C3A217E43}" type="slidenum">
              <a:rPr lang="sq-AL" smtClean="0"/>
              <a:t>‹#›</a:t>
            </a:fld>
            <a:endParaRPr lang="sq-AL"/>
          </a:p>
        </p:txBody>
      </p:sp>
    </p:spTree>
    <p:extLst>
      <p:ext uri="{BB962C8B-B14F-4D97-AF65-F5344CB8AC3E}">
        <p14:creationId xmlns:p14="http://schemas.microsoft.com/office/powerpoint/2010/main" val="133415623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476E02-BB94-467B-B898-438831E91910}" type="datetimeFigureOut">
              <a:rPr lang="sq-AL" smtClean="0"/>
              <a:t>19.12.2022</a:t>
            </a:fld>
            <a:endParaRPr lang="sq-A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sq-AL" smtClean="0"/>
              <a:t>Drpartamenti per Trajnime /KRPP</a:t>
            </a:r>
            <a:endParaRPr lang="sq-A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E0188-98D8-450C-ADD2-359D0D6BE610}" type="slidenum">
              <a:rPr lang="sq-AL" smtClean="0"/>
              <a:t>‹#›</a:t>
            </a:fld>
            <a:endParaRPr lang="sq-AL"/>
          </a:p>
        </p:txBody>
      </p:sp>
    </p:spTree>
    <p:extLst>
      <p:ext uri="{BB962C8B-B14F-4D97-AF65-F5344CB8AC3E}">
        <p14:creationId xmlns:p14="http://schemas.microsoft.com/office/powerpoint/2010/main" val="24020359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fld id="{443E0188-98D8-450C-ADD2-359D0D6BE610}" type="slidenum">
              <a:rPr lang="sq-AL" smtClean="0"/>
              <a:t>1</a:t>
            </a:fld>
            <a:endParaRPr lang="sq-AL"/>
          </a:p>
        </p:txBody>
      </p:sp>
      <p:sp>
        <p:nvSpPr>
          <p:cNvPr id="5" name="Footer Placeholder 4"/>
          <p:cNvSpPr>
            <a:spLocks noGrp="1"/>
          </p:cNvSpPr>
          <p:nvPr>
            <p:ph type="ftr" sz="quarter" idx="11"/>
          </p:nvPr>
        </p:nvSpPr>
        <p:spPr/>
        <p:txBody>
          <a:bodyPr/>
          <a:lstStyle/>
          <a:p>
            <a:r>
              <a:rPr lang="sq-AL" smtClean="0"/>
              <a:t>Drpartamenti per Trajnime /KRPP</a:t>
            </a:r>
            <a:endParaRPr lang="sq-AL"/>
          </a:p>
        </p:txBody>
      </p:sp>
    </p:spTree>
    <p:extLst>
      <p:ext uri="{BB962C8B-B14F-4D97-AF65-F5344CB8AC3E}">
        <p14:creationId xmlns:p14="http://schemas.microsoft.com/office/powerpoint/2010/main" val="2537295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Footer Placeholder 3"/>
          <p:cNvSpPr>
            <a:spLocks noGrp="1"/>
          </p:cNvSpPr>
          <p:nvPr>
            <p:ph type="ftr" sz="quarter" idx="10"/>
          </p:nvPr>
        </p:nvSpPr>
        <p:spPr/>
        <p:txBody>
          <a:bodyPr/>
          <a:lstStyle/>
          <a:p>
            <a:r>
              <a:rPr lang="sq-AL" smtClean="0"/>
              <a:t>Drpartamenti per Trajnime /KRPP</a:t>
            </a:r>
            <a:endParaRPr lang="sq-AL"/>
          </a:p>
        </p:txBody>
      </p:sp>
      <p:sp>
        <p:nvSpPr>
          <p:cNvPr id="5" name="Slide Number Placeholder 4"/>
          <p:cNvSpPr>
            <a:spLocks noGrp="1"/>
          </p:cNvSpPr>
          <p:nvPr>
            <p:ph type="sldNum" sz="quarter" idx="11"/>
          </p:nvPr>
        </p:nvSpPr>
        <p:spPr/>
        <p:txBody>
          <a:bodyPr/>
          <a:lstStyle/>
          <a:p>
            <a:fld id="{443E0188-98D8-450C-ADD2-359D0D6BE610}" type="slidenum">
              <a:rPr lang="sq-AL" smtClean="0"/>
              <a:t>2</a:t>
            </a:fld>
            <a:endParaRPr lang="sq-AL"/>
          </a:p>
        </p:txBody>
      </p:sp>
    </p:spTree>
    <p:extLst>
      <p:ext uri="{BB962C8B-B14F-4D97-AF65-F5344CB8AC3E}">
        <p14:creationId xmlns:p14="http://schemas.microsoft.com/office/powerpoint/2010/main" val="5406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9D1AF6-8493-4229-892C-3AC82A90B07D}" type="datetime1">
              <a:rPr lang="en-US" smtClean="0"/>
              <a:t>12/19/2022</a:t>
            </a:fld>
            <a:endParaRPr lang="en-US"/>
          </a:p>
        </p:txBody>
      </p:sp>
      <p:sp>
        <p:nvSpPr>
          <p:cNvPr id="5" name="Footer Placeholder 4"/>
          <p:cNvSpPr>
            <a:spLocks noGrp="1"/>
          </p:cNvSpPr>
          <p:nvPr>
            <p:ph type="ftr" sz="quarter" idx="11"/>
          </p:nvPr>
        </p:nvSpPr>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ACD92-98C9-4AB8-8291-C7E056FA623A}" type="datetime1">
              <a:rPr lang="en-US" smtClean="0"/>
              <a:t>12/19/2022</a:t>
            </a:fld>
            <a:endParaRPr lang="en-US"/>
          </a:p>
        </p:txBody>
      </p:sp>
      <p:sp>
        <p:nvSpPr>
          <p:cNvPr id="5" name="Footer Placeholder 4"/>
          <p:cNvSpPr>
            <a:spLocks noGrp="1"/>
          </p:cNvSpPr>
          <p:nvPr>
            <p:ph type="ftr" sz="quarter" idx="11"/>
          </p:nvPr>
        </p:nvSpPr>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D1096-EB54-4970-BD3B-BBBC5C41CC8C}" type="datetime1">
              <a:rPr lang="en-US" smtClean="0"/>
              <a:t>12/19/2022</a:t>
            </a:fld>
            <a:endParaRPr lang="en-US"/>
          </a:p>
        </p:txBody>
      </p:sp>
      <p:sp>
        <p:nvSpPr>
          <p:cNvPr id="5" name="Footer Placeholder 4"/>
          <p:cNvSpPr>
            <a:spLocks noGrp="1"/>
          </p:cNvSpPr>
          <p:nvPr>
            <p:ph type="ftr" sz="quarter" idx="11"/>
          </p:nvPr>
        </p:nvSpPr>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82D39-040C-4933-8DF8-A9AD5B1D93F7}" type="datetime1">
              <a:rPr lang="en-US" smtClean="0"/>
              <a:t>12/19/2022</a:t>
            </a:fld>
            <a:endParaRPr lang="en-US"/>
          </a:p>
        </p:txBody>
      </p:sp>
      <p:sp>
        <p:nvSpPr>
          <p:cNvPr id="5" name="Footer Placeholder 4"/>
          <p:cNvSpPr>
            <a:spLocks noGrp="1"/>
          </p:cNvSpPr>
          <p:nvPr>
            <p:ph type="ftr" sz="quarter" idx="11"/>
          </p:nvPr>
        </p:nvSpPr>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15FA71-3724-4DBB-B2D8-A7EBBB575D36}" type="datetime1">
              <a:rPr lang="en-US" smtClean="0"/>
              <a:t>12/19/2022</a:t>
            </a:fld>
            <a:endParaRPr lang="en-US"/>
          </a:p>
        </p:txBody>
      </p:sp>
      <p:sp>
        <p:nvSpPr>
          <p:cNvPr id="5" name="Footer Placeholder 4"/>
          <p:cNvSpPr>
            <a:spLocks noGrp="1"/>
          </p:cNvSpPr>
          <p:nvPr>
            <p:ph type="ftr" sz="quarter" idx="11"/>
          </p:nvPr>
        </p:nvSpPr>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FB719B-041B-4C3B-B8AB-ABA61592264E}" type="datetime1">
              <a:rPr lang="en-US" smtClean="0"/>
              <a:t>12/19/2022</a:t>
            </a:fld>
            <a:endParaRPr lang="en-US"/>
          </a:p>
        </p:txBody>
      </p:sp>
      <p:sp>
        <p:nvSpPr>
          <p:cNvPr id="6" name="Footer Placeholder 5"/>
          <p:cNvSpPr>
            <a:spLocks noGrp="1"/>
          </p:cNvSpPr>
          <p:nvPr>
            <p:ph type="ftr" sz="quarter" idx="11"/>
          </p:nvPr>
        </p:nvSpPr>
        <p:spPr/>
        <p:txBody>
          <a:bodyPr/>
          <a:lstStyle/>
          <a:p>
            <a:r>
              <a:rPr lang="en-US" smtClean="0"/>
              <a:t>Departamenti per Trajnime / KRPP</a:t>
            </a:r>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2CA23F-E5BF-412B-9076-FD9ABA6DB89D}" type="datetime1">
              <a:rPr lang="en-US" smtClean="0"/>
              <a:t>12/19/2022</a:t>
            </a:fld>
            <a:endParaRPr lang="en-US"/>
          </a:p>
        </p:txBody>
      </p:sp>
      <p:sp>
        <p:nvSpPr>
          <p:cNvPr id="8" name="Footer Placeholder 7"/>
          <p:cNvSpPr>
            <a:spLocks noGrp="1"/>
          </p:cNvSpPr>
          <p:nvPr>
            <p:ph type="ftr" sz="quarter" idx="11"/>
          </p:nvPr>
        </p:nvSpPr>
        <p:spPr/>
        <p:txBody>
          <a:bodyPr/>
          <a:lstStyle/>
          <a:p>
            <a:r>
              <a:rPr lang="en-US" smtClean="0"/>
              <a:t>Departamenti per Trajnime / KRPP</a:t>
            </a:r>
            <a:endParaRPr lang="en-US"/>
          </a:p>
        </p:txBody>
      </p:sp>
      <p:sp>
        <p:nvSpPr>
          <p:cNvPr id="9" name="Slide Number Placeholder 8"/>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85EFD-253C-4D88-8415-792DB75C2E82}" type="datetime1">
              <a:rPr lang="en-US" smtClean="0"/>
              <a:t>12/19/2022</a:t>
            </a:fld>
            <a:endParaRPr lang="en-US"/>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
        <p:nvSpPr>
          <p:cNvPr id="5" name="Slide Number Placeholder 4"/>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3E7B2-C92C-4041-A8D4-E595780CC23A}" type="datetime1">
              <a:rPr lang="en-US" smtClean="0"/>
              <a:t>12/19/2022</a:t>
            </a:fld>
            <a:endParaRPr lang="en-US"/>
          </a:p>
        </p:txBody>
      </p:sp>
      <p:sp>
        <p:nvSpPr>
          <p:cNvPr id="3" name="Footer Placeholder 2"/>
          <p:cNvSpPr>
            <a:spLocks noGrp="1"/>
          </p:cNvSpPr>
          <p:nvPr>
            <p:ph type="ftr" sz="quarter" idx="11"/>
          </p:nvPr>
        </p:nvSpPr>
        <p:spPr/>
        <p:txBody>
          <a:bodyPr/>
          <a:lstStyle/>
          <a:p>
            <a:r>
              <a:rPr lang="en-US" smtClean="0"/>
              <a:t>Departamenti per Trajnime / KRPP</a:t>
            </a:r>
            <a:endParaRPr lang="en-US"/>
          </a:p>
        </p:txBody>
      </p:sp>
      <p:sp>
        <p:nvSpPr>
          <p:cNvPr id="4" name="Slide Number Placeholder 3"/>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AD2AB5-F1CA-46CB-A5CA-5B6434602784}" type="datetime1">
              <a:rPr lang="en-US" smtClean="0"/>
              <a:t>12/19/2022</a:t>
            </a:fld>
            <a:endParaRPr lang="en-US"/>
          </a:p>
        </p:txBody>
      </p:sp>
      <p:sp>
        <p:nvSpPr>
          <p:cNvPr id="6" name="Footer Placeholder 5"/>
          <p:cNvSpPr>
            <a:spLocks noGrp="1"/>
          </p:cNvSpPr>
          <p:nvPr>
            <p:ph type="ftr" sz="quarter" idx="11"/>
          </p:nvPr>
        </p:nvSpPr>
        <p:spPr/>
        <p:txBody>
          <a:bodyPr/>
          <a:lstStyle/>
          <a:p>
            <a:r>
              <a:rPr lang="en-US" smtClean="0"/>
              <a:t>Departamenti per Trajnime / KRPP</a:t>
            </a:r>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0404B-9248-443E-AB21-917BEE14103B}" type="datetime1">
              <a:rPr lang="en-US" smtClean="0"/>
              <a:t>12/19/2022</a:t>
            </a:fld>
            <a:endParaRPr lang="en-US"/>
          </a:p>
        </p:txBody>
      </p:sp>
      <p:sp>
        <p:nvSpPr>
          <p:cNvPr id="6" name="Footer Placeholder 5"/>
          <p:cNvSpPr>
            <a:spLocks noGrp="1"/>
          </p:cNvSpPr>
          <p:nvPr>
            <p:ph type="ftr" sz="quarter" idx="11"/>
          </p:nvPr>
        </p:nvSpPr>
        <p:spPr/>
        <p:txBody>
          <a:bodyPr/>
          <a:lstStyle/>
          <a:p>
            <a:r>
              <a:rPr lang="en-US" smtClean="0"/>
              <a:t>Departamenti per Trajnime / KRPP</a:t>
            </a:r>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434FC-11F3-42E6-AFAA-B5BB0C23F7D0}" type="datetime1">
              <a:rPr lang="en-US" smtClean="0"/>
              <a:t>12/19/2022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Departamenti per Trajnime / KRPP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8A0E4-D536-40AD-9DB5-8F87401BFC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799"/>
            <a:ext cx="7772400" cy="1585887"/>
          </a:xfrm>
        </p:spPr>
        <p:txBody>
          <a:bodyPr>
            <a:normAutofit fontScale="90000"/>
          </a:bodyPr>
          <a:lstStyle/>
          <a:p>
            <a:r>
              <a:rPr lang="fr-CH" b="1" dirty="0" smtClean="0">
                <a:latin typeface="Cambria" panose="02040503050406030204" pitchFamily="18" charset="0"/>
                <a:cs typeface="Arial" pitchFamily="34" charset="0"/>
              </a:rPr>
              <a:t/>
            </a:r>
            <a:br>
              <a:rPr lang="fr-CH" b="1" dirty="0" smtClean="0">
                <a:latin typeface="Cambria" panose="02040503050406030204" pitchFamily="18" charset="0"/>
                <a:cs typeface="Arial" pitchFamily="34" charset="0"/>
              </a:rPr>
            </a:br>
            <a:r>
              <a:rPr lang="fr-CH" sz="2800" b="1" dirty="0" smtClean="0">
                <a:solidFill>
                  <a:srgbClr val="002060"/>
                </a:solidFill>
                <a:latin typeface="Cambria" panose="02040503050406030204" pitchFamily="18" charset="0"/>
                <a:cs typeface="Arial" pitchFamily="34" charset="0"/>
              </a:rPr>
              <a:t>INTEGRITETI NË PROKURIM PUBLIK DHE MASAT KUNDËR KORRUPSIONIT</a:t>
            </a:r>
            <a:endParaRPr lang="en-US" sz="2800" b="1" dirty="0">
              <a:solidFill>
                <a:srgbClr val="002060"/>
              </a:solidFill>
              <a:latin typeface="Cambria" panose="02040503050406030204" pitchFamily="18" charset="0"/>
              <a:cs typeface="Arial" pitchFamily="34" charset="0"/>
            </a:endParaRPr>
          </a:p>
        </p:txBody>
      </p:sp>
      <p:sp>
        <p:nvSpPr>
          <p:cNvPr id="3" name="Subtitle 2"/>
          <p:cNvSpPr>
            <a:spLocks noGrp="1"/>
          </p:cNvSpPr>
          <p:nvPr>
            <p:ph type="subTitle" idx="1"/>
          </p:nvPr>
        </p:nvSpPr>
        <p:spPr>
          <a:xfrm>
            <a:off x="0" y="3505200"/>
            <a:ext cx="9144000" cy="3352800"/>
          </a:xfrm>
        </p:spPr>
        <p:txBody>
          <a:bodyPr>
            <a:normAutofit/>
          </a:bodyPr>
          <a:lstStyle/>
          <a:p>
            <a:r>
              <a:rPr lang="fr-CH" sz="2800" b="1" dirty="0" err="1" smtClean="0">
                <a:solidFill>
                  <a:srgbClr val="002060"/>
                </a:solidFill>
                <a:latin typeface="Cambria" panose="02040503050406030204" pitchFamily="18" charset="0"/>
                <a:cs typeface="Arial" pitchFamily="34" charset="0"/>
              </a:rPr>
              <a:t>Moduli</a:t>
            </a:r>
            <a:r>
              <a:rPr lang="fr-CH" sz="2800" b="1" dirty="0" smtClean="0">
                <a:solidFill>
                  <a:srgbClr val="002060"/>
                </a:solidFill>
                <a:latin typeface="Cambria" panose="02040503050406030204" pitchFamily="18" charset="0"/>
                <a:cs typeface="Arial" pitchFamily="34" charset="0"/>
              </a:rPr>
              <a:t> i </a:t>
            </a:r>
            <a:r>
              <a:rPr lang="fr-CH" sz="2800" b="1" dirty="0" err="1" smtClean="0">
                <a:solidFill>
                  <a:srgbClr val="002060"/>
                </a:solidFill>
                <a:latin typeface="Cambria" panose="02040503050406030204" pitchFamily="18" charset="0"/>
                <a:cs typeface="Arial" pitchFamily="34" charset="0"/>
              </a:rPr>
              <a:t>tret</a:t>
            </a:r>
            <a:r>
              <a:rPr lang="fr-CH" sz="2800" b="1" dirty="0" smtClean="0">
                <a:solidFill>
                  <a:srgbClr val="002060"/>
                </a:solidFill>
                <a:latin typeface="Cambria" panose="02040503050406030204" pitchFamily="18" charset="0"/>
                <a:cs typeface="Arial" pitchFamily="34" charset="0"/>
              </a:rPr>
              <a:t> </a:t>
            </a:r>
            <a:r>
              <a:rPr lang="sq-AL" sz="2800" b="1" dirty="0" smtClean="0">
                <a:solidFill>
                  <a:srgbClr val="002060"/>
                </a:solidFill>
                <a:latin typeface="Cambria" panose="02040503050406030204" pitchFamily="18" charset="0"/>
                <a:cs typeface="Arial" pitchFamily="34" charset="0"/>
              </a:rPr>
              <a:t> </a:t>
            </a:r>
            <a:r>
              <a:rPr lang="fr-CH" sz="2800" b="1" dirty="0" smtClean="0">
                <a:solidFill>
                  <a:srgbClr val="002060"/>
                </a:solidFill>
                <a:latin typeface="Cambria" panose="02040503050406030204" pitchFamily="18" charset="0"/>
                <a:cs typeface="Arial" pitchFamily="34" charset="0"/>
              </a:rPr>
              <a:t>i  </a:t>
            </a:r>
            <a:r>
              <a:rPr lang="fr-CH" sz="2800" b="1" dirty="0" err="1" smtClean="0">
                <a:solidFill>
                  <a:srgbClr val="002060"/>
                </a:solidFill>
                <a:latin typeface="Cambria" panose="02040503050406030204" pitchFamily="18" charset="0"/>
                <a:cs typeface="Arial" pitchFamily="34" charset="0"/>
              </a:rPr>
              <a:t>trajnimit</a:t>
            </a:r>
            <a:r>
              <a:rPr lang="fr-CH" sz="2800" b="1" dirty="0" smtClean="0">
                <a:solidFill>
                  <a:srgbClr val="002060"/>
                </a:solidFill>
                <a:latin typeface="Cambria" panose="02040503050406030204" pitchFamily="18" charset="0"/>
                <a:cs typeface="Arial" pitchFamily="34" charset="0"/>
              </a:rPr>
              <a:t>    </a:t>
            </a:r>
            <a:endParaRPr lang="sq-AL" sz="2800" b="1" dirty="0" smtClean="0">
              <a:solidFill>
                <a:srgbClr val="002060"/>
              </a:solidFill>
              <a:latin typeface="Cambria" panose="02040503050406030204" pitchFamily="18" charset="0"/>
              <a:cs typeface="Arial" pitchFamily="34" charset="0"/>
            </a:endParaRPr>
          </a:p>
          <a:p>
            <a:r>
              <a:rPr lang="fr-CH" sz="2800" b="1" dirty="0" smtClean="0">
                <a:solidFill>
                  <a:srgbClr val="002060"/>
                </a:solidFill>
                <a:latin typeface="Cambria" panose="02040503050406030204" pitchFamily="18" charset="0"/>
                <a:cs typeface="Arial" pitchFamily="34" charset="0"/>
              </a:rPr>
              <a:t> 202</a:t>
            </a:r>
            <a:r>
              <a:rPr lang="sq-AL" sz="2800" b="1" dirty="0" smtClean="0">
                <a:solidFill>
                  <a:srgbClr val="002060"/>
                </a:solidFill>
                <a:latin typeface="Cambria" panose="02040503050406030204" pitchFamily="18" charset="0"/>
                <a:cs typeface="Arial" pitchFamily="34" charset="0"/>
              </a:rPr>
              <a:t>2</a:t>
            </a:r>
          </a:p>
          <a:p>
            <a:endParaRPr lang="sq-AL" sz="2800" b="1" dirty="0" smtClean="0">
              <a:solidFill>
                <a:srgbClr val="002060"/>
              </a:solidFill>
              <a:latin typeface="Cambria" panose="02040503050406030204" pitchFamily="18" charset="0"/>
              <a:cs typeface="Arial" pitchFamily="34" charset="0"/>
            </a:endParaRPr>
          </a:p>
          <a:p>
            <a:endParaRPr lang="sq-AL" sz="2800" b="1" dirty="0">
              <a:solidFill>
                <a:srgbClr val="002060"/>
              </a:solidFill>
              <a:latin typeface="Cambria" panose="02040503050406030204" pitchFamily="18" charset="0"/>
              <a:cs typeface="Arial" pitchFamily="34" charset="0"/>
            </a:endParaRPr>
          </a:p>
          <a:p>
            <a:endParaRPr lang="sq-AL" sz="2800" b="1" dirty="0" smtClean="0">
              <a:solidFill>
                <a:srgbClr val="002060"/>
              </a:solidFill>
              <a:latin typeface="Cambria" panose="02040503050406030204" pitchFamily="18" charset="0"/>
              <a:cs typeface="Arial" pitchFamily="34" charset="0"/>
            </a:endParaRPr>
          </a:p>
          <a:p>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endParaRPr lang="fr-CH" sz="2800" b="1" dirty="0" smtClean="0">
              <a:solidFill>
                <a:srgbClr val="002060"/>
              </a:solidFill>
              <a:latin typeface="Cambria" panose="02040503050406030204" pitchFamily="18" charset="0"/>
              <a:cs typeface="Arial" pitchFamily="34" charset="0"/>
            </a:endParaRPr>
          </a:p>
          <a:p>
            <a:endParaRPr lang="fr-CH" b="1" dirty="0">
              <a:solidFill>
                <a:schemeClr val="tx1"/>
              </a:solidFill>
              <a:latin typeface="Cambria" panose="02040503050406030204" pitchFamily="18" charset="0"/>
            </a:endParaRPr>
          </a:p>
          <a:p>
            <a:endParaRPr lang="fr-CH" b="1" dirty="0" smtClean="0">
              <a:solidFill>
                <a:schemeClr val="tx1"/>
              </a:solidFill>
              <a:latin typeface="Cambria" panose="02040503050406030204" pitchFamily="18" charset="0"/>
            </a:endParaRPr>
          </a:p>
          <a:p>
            <a:endParaRPr lang="fr-CH" b="1" dirty="0">
              <a:solidFill>
                <a:schemeClr val="tx1"/>
              </a:solidFill>
              <a:latin typeface="Cambria" panose="02040503050406030204" pitchFamily="18" charset="0"/>
            </a:endParaRPr>
          </a:p>
          <a:p>
            <a:endParaRPr lang="fr-CH" b="1" dirty="0" smtClean="0">
              <a:solidFill>
                <a:schemeClr val="tx1"/>
              </a:solidFill>
              <a:latin typeface="Cambria" panose="02040503050406030204" pitchFamily="18" charset="0"/>
            </a:endParaRPr>
          </a:p>
          <a:p>
            <a:endParaRPr lang="en-US" b="1" dirty="0" smtClean="0">
              <a:solidFill>
                <a:schemeClr val="tx1"/>
              </a:solidFill>
              <a:latin typeface="Cambria" panose="02040503050406030204" pitchFamily="18" charset="0"/>
            </a:endParaRPr>
          </a:p>
          <a:p>
            <a:endParaRPr lang="en-US" dirty="0">
              <a:latin typeface="Cambria" panose="02040503050406030204" pitchFamily="18" charset="0"/>
            </a:endParaRPr>
          </a:p>
        </p:txBody>
      </p:sp>
      <p:pic>
        <p:nvPicPr>
          <p:cNvPr id="4" name="Picture 3"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81001"/>
            <a:ext cx="4876800" cy="838199"/>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US" sz="2400" b="1" dirty="0" err="1" smtClean="0">
                <a:solidFill>
                  <a:srgbClr val="002060"/>
                </a:solidFill>
                <a:latin typeface="Cambria" panose="02040503050406030204" pitchFamily="18" charset="0"/>
                <a:ea typeface="Cambria" panose="02040503050406030204" pitchFamily="18" charset="0"/>
              </a:rPr>
              <a:t>Transparenca</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95399"/>
            <a:ext cx="9144000" cy="4648201"/>
          </a:xfrm>
        </p:spPr>
        <p:txBody>
          <a:bodyPr>
            <a:normAutofit lnSpcReduction="10000"/>
          </a:bodyPr>
          <a:lstStyle/>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itchFamily="34" charset="0"/>
              </a:rPr>
              <a:t>Transparenca</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shërben</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informimin</a:t>
            </a:r>
            <a:r>
              <a:rPr lang="en-US" sz="2400" dirty="0">
                <a:latin typeface="Cambria" panose="02040503050406030204" pitchFamily="18" charset="0"/>
                <a:ea typeface="Cambria" panose="02040503050406030204" pitchFamily="18" charset="0"/>
                <a:cs typeface="Arial" pitchFamily="34" charset="0"/>
              </a:rPr>
              <a:t> e </a:t>
            </a:r>
            <a:r>
              <a:rPr lang="fr-CH"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publikut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qasjen</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legjislacion</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politika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kryerjen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procedurave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nga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ana</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institucioneve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përgjegjëse</a:t>
            </a:r>
            <a:r>
              <a:rPr lang="en-US" sz="2400" dirty="0" smtClean="0">
                <a:latin typeface="Cambria" panose="02040503050406030204" pitchFamily="18" charset="0"/>
                <a:ea typeface="Cambria" panose="02040503050406030204" pitchFamily="18" charset="0"/>
                <a:cs typeface="Arial" pitchFamily="34" charset="0"/>
              </a:rPr>
              <a:t>.</a:t>
            </a:r>
            <a:endParaRPr lang="en-US" sz="2400" dirty="0" smtClean="0">
              <a:solidFill>
                <a:srgbClr val="FF0000"/>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Komunikimi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efektiv</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qasja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informacione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gjitha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palët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përfshira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është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një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parakushtet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themelore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suksesin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gjithë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sistemit</a:t>
            </a:r>
            <a:r>
              <a:rPr lang="en-US" sz="2400" dirty="0">
                <a:latin typeface="Cambria" panose="02040503050406030204" pitchFamily="18" charset="0"/>
                <a:ea typeface="Cambria" panose="02040503050406030204" pitchFamily="18" charset="0"/>
                <a:cs typeface="Arial" panose="020B0604020202020204" pitchFamily="34" charset="0"/>
              </a:rPr>
              <a:t>. </a:t>
            </a:r>
          </a:p>
          <a:p>
            <a:pPr algn="just">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funksion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transparencës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institucionet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duhet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përgadisin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raporte</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 ne </a:t>
            </a:r>
            <a:r>
              <a:rPr lang="en-US" sz="2400" dirty="0" err="1" smtClean="0">
                <a:latin typeface="Cambria" panose="02040503050406030204" pitchFamily="18" charset="0"/>
                <a:ea typeface="Cambria" panose="02040503050406030204" pitchFamily="18" charset="0"/>
                <a:cs typeface="Arial" panose="020B0604020202020204" pitchFamily="34" charset="0"/>
              </a:rPr>
              <a:t>periudha</a:t>
            </a:r>
            <a:r>
              <a:rPr lang="en-US" sz="2400" dirty="0" smtClean="0">
                <a:latin typeface="Cambria" panose="02040503050406030204" pitchFamily="18" charset="0"/>
                <a:ea typeface="Cambria" panose="02040503050406030204" pitchFamily="18" charset="0"/>
                <a:cs typeface="Arial" panose="020B0604020202020204" pitchFamily="34" charset="0"/>
              </a:rPr>
              <a:t> te </a:t>
            </a:r>
            <a:r>
              <a:rPr lang="en-US" sz="2400" dirty="0" err="1" smtClean="0">
                <a:latin typeface="Cambria" panose="02040503050406030204" pitchFamily="18" charset="0"/>
                <a:ea typeface="Cambria" panose="02040503050406030204" pitchFamily="18" charset="0"/>
                <a:cs typeface="Arial" panose="020B0604020202020204" pitchFamily="34" charset="0"/>
              </a:rPr>
              <a:t>caktuara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kohore</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Mbajtja</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punëtorive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konferencave</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gjithë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akteret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prokurimit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publik</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qellim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mbarëvajtjes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apo</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sfidave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paraqiten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gjatë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ushtrimit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aktiviteteve</a:t>
            </a:r>
            <a:r>
              <a:rPr lang="en-US" sz="2400" dirty="0" smtClean="0">
                <a:latin typeface="Cambria" panose="02040503050406030204" pitchFamily="18" charset="0"/>
                <a:ea typeface="Cambria" panose="02040503050406030204" pitchFamily="18" charset="0"/>
                <a:cs typeface="Arial" panose="020B0604020202020204" pitchFamily="34" charset="0"/>
              </a:rPr>
              <a:t> te </a:t>
            </a:r>
            <a:r>
              <a:rPr lang="en-US" sz="2400" dirty="0" err="1" smtClean="0">
                <a:latin typeface="Cambria" panose="02040503050406030204" pitchFamily="18" charset="0"/>
                <a:ea typeface="Cambria" panose="02040503050406030204" pitchFamily="18" charset="0"/>
                <a:cs typeface="Arial" panose="020B0604020202020204" pitchFamily="34" charset="0"/>
              </a:rPr>
              <a:t>prokurimit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publik</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765807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Transparenca</a:t>
            </a:r>
            <a:r>
              <a:rPr lang="en-US" sz="2400" b="1" dirty="0" smtClean="0">
                <a:solidFill>
                  <a:srgbClr val="002060"/>
                </a:solidFill>
                <a:latin typeface="Cambria" panose="02040503050406030204" pitchFamily="18" charset="0"/>
                <a:ea typeface="Cambria" panose="02040503050406030204" pitchFamily="18" charset="0"/>
              </a:rPr>
              <a:t> me LPP</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6019800"/>
          </a:xfrm>
        </p:spPr>
        <p:txBody>
          <a:bodyPr>
            <a:normAutofit lnSpcReduction="10000"/>
          </a:bodyPr>
          <a:lstStyle/>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LPP-ja </a:t>
            </a:r>
            <a:r>
              <a:rPr lang="en-US" sz="2400" dirty="0" err="1" smtClean="0">
                <a:latin typeface="Cambria" panose="02040503050406030204" pitchFamily="18" charset="0"/>
                <a:ea typeface="Cambria" panose="02040503050406030204" pitchFamily="18" charset="0"/>
              </a:rPr>
              <a:t>ka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paraparë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nen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veçantë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sa</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përket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mjeteve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promovimin</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Transparencës</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10).</a:t>
            </a: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Me </a:t>
            </a:r>
            <a:r>
              <a:rPr lang="en-US" sz="2400" dirty="0" err="1" smtClean="0">
                <a:latin typeface="Cambria" panose="02040503050406030204" pitchFamily="18" charset="0"/>
                <a:ea typeface="Cambria" panose="02040503050406030204" pitchFamily="18" charset="0"/>
              </a:rPr>
              <a:t>këtë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nen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obligohen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autoritetet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kontraktuese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mbajnë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një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përmbledhje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rregulluar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gjithpërfshirëse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dhënave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secilin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aktivitet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E </a:t>
            </a:r>
            <a:r>
              <a:rPr lang="en-US" sz="2400" dirty="0" err="1" smtClean="0">
                <a:latin typeface="Cambria" panose="02040503050406030204" pitchFamily="18" charset="0"/>
                <a:ea typeface="Cambria" panose="02040503050406030204" pitchFamily="18" charset="0"/>
              </a:rPr>
              <a:t>gjithë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kjo</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siguruar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qasje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arsyeshme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palës</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kërkon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qasje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dhënat</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aktiviteteve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perveç</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informat</a:t>
            </a:r>
            <a:r>
              <a:rPr lang="sq-AL" sz="2400" dirty="0" smtClean="0">
                <a:latin typeface="Cambria" panose="02040503050406030204" pitchFamily="18" charset="0"/>
                <a:ea typeface="Cambria" panose="02040503050406030204" pitchFamily="18" charset="0"/>
              </a:rPr>
              <a:t>a</a:t>
            </a:r>
            <a:r>
              <a:rPr lang="en-US" sz="2400" dirty="0" err="1" smtClean="0">
                <a:latin typeface="Cambria" panose="02040503050406030204" pitchFamily="18" charset="0"/>
                <a:ea typeface="Cambria" panose="02040503050406030204" pitchFamily="18" charset="0"/>
              </a:rPr>
              <a:t>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sekrete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afariste</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t>Autoriteti</a:t>
            </a:r>
            <a:r>
              <a:rPr lang="en-US" sz="2400" dirty="0"/>
              <a:t> </a:t>
            </a:r>
            <a:r>
              <a:rPr lang="en-US" sz="2400" dirty="0" err="1"/>
              <a:t>kontraktues</a:t>
            </a:r>
            <a:r>
              <a:rPr lang="en-US" sz="2400" dirty="0"/>
              <a:t> do </a:t>
            </a:r>
            <a:r>
              <a:rPr lang="en-US" sz="2400" dirty="0" err="1"/>
              <a:t>të</a:t>
            </a:r>
            <a:r>
              <a:rPr lang="en-US" sz="2400" dirty="0"/>
              <a:t> </a:t>
            </a:r>
            <a:r>
              <a:rPr lang="en-US" sz="2400" dirty="0" err="1"/>
              <a:t>sigurojë</a:t>
            </a:r>
            <a:r>
              <a:rPr lang="en-US" sz="2400" dirty="0"/>
              <a:t> </a:t>
            </a:r>
            <a:r>
              <a:rPr lang="en-US" sz="2400" dirty="0" err="1"/>
              <a:t>qasjen</a:t>
            </a:r>
            <a:r>
              <a:rPr lang="en-US" sz="2400" dirty="0"/>
              <a:t> e </a:t>
            </a:r>
            <a:r>
              <a:rPr lang="en-US" sz="2400" dirty="0" err="1"/>
              <a:t>kërkuar</a:t>
            </a:r>
            <a:r>
              <a:rPr lang="en-US" sz="2400" dirty="0"/>
              <a:t> </a:t>
            </a:r>
            <a:r>
              <a:rPr lang="en-US" sz="2400" dirty="0" err="1" smtClean="0"/>
              <a:t>në</a:t>
            </a:r>
            <a:r>
              <a:rPr lang="en-US" sz="2400" dirty="0" smtClean="0"/>
              <a:t> </a:t>
            </a:r>
            <a:r>
              <a:rPr lang="en-US" sz="2400" dirty="0" err="1"/>
              <a:t>mënyrë</a:t>
            </a:r>
            <a:r>
              <a:rPr lang="en-US" sz="2400" dirty="0"/>
              <a:t> </a:t>
            </a:r>
            <a:r>
              <a:rPr lang="en-US" sz="2400" dirty="0" err="1"/>
              <a:t>të</a:t>
            </a:r>
            <a:r>
              <a:rPr lang="en-US" sz="2400" dirty="0"/>
              <a:t> </a:t>
            </a:r>
            <a:r>
              <a:rPr lang="en-US" sz="2400" dirty="0" err="1"/>
              <a:t>rregullt</a:t>
            </a:r>
            <a:r>
              <a:rPr lang="en-US" sz="2400" dirty="0"/>
              <a:t>, </a:t>
            </a:r>
            <a:r>
              <a:rPr lang="en-US" sz="2400" dirty="0" err="1"/>
              <a:t>të</a:t>
            </a:r>
            <a:r>
              <a:rPr lang="en-US" sz="2400" dirty="0"/>
              <a:t> </a:t>
            </a:r>
            <a:r>
              <a:rPr lang="en-US" sz="2400" dirty="0" err="1"/>
              <a:t>qetë</a:t>
            </a:r>
            <a:r>
              <a:rPr lang="en-US" sz="2400" dirty="0"/>
              <a:t>, </a:t>
            </a:r>
            <a:r>
              <a:rPr lang="en-US" sz="2400" dirty="0" err="1"/>
              <a:t>dhe</a:t>
            </a:r>
            <a:r>
              <a:rPr lang="en-US" sz="2400" dirty="0"/>
              <a:t> pa </a:t>
            </a:r>
            <a:r>
              <a:rPr lang="en-US" sz="2400" dirty="0" err="1" smtClean="0"/>
              <a:t>pengesa</a:t>
            </a:r>
            <a:r>
              <a:rPr lang="sq-AL" sz="2400" dirty="0" smtClean="0"/>
              <a:t>.</a:t>
            </a: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t>Ruajtja</a:t>
            </a:r>
            <a:r>
              <a:rPr lang="en-US" sz="2400" dirty="0" smtClean="0"/>
              <a:t> </a:t>
            </a:r>
            <a:r>
              <a:rPr lang="en-US" sz="2400" dirty="0"/>
              <a:t>e </a:t>
            </a:r>
            <a:r>
              <a:rPr lang="en-US" sz="2400" dirty="0" err="1"/>
              <a:t>dokumenteve</a:t>
            </a:r>
            <a:r>
              <a:rPr lang="en-US" sz="2400" dirty="0"/>
              <a:t> </a:t>
            </a:r>
            <a:r>
              <a:rPr lang="en-US" sz="2400" dirty="0" err="1"/>
              <a:t>përkatëse</a:t>
            </a:r>
            <a:r>
              <a:rPr lang="en-US" sz="2400" dirty="0"/>
              <a:t> </a:t>
            </a:r>
            <a:r>
              <a:rPr lang="en-US" sz="2400" dirty="0" err="1"/>
              <a:t>bëhet</a:t>
            </a:r>
            <a:r>
              <a:rPr lang="en-US" sz="2400" dirty="0"/>
              <a:t> </a:t>
            </a:r>
            <a:r>
              <a:rPr lang="en-US" sz="2400" dirty="0" err="1"/>
              <a:t>sipas</a:t>
            </a:r>
            <a:r>
              <a:rPr lang="en-US" sz="2400" dirty="0"/>
              <a:t> </a:t>
            </a:r>
            <a:r>
              <a:rPr lang="en-US" sz="2400" dirty="0" err="1"/>
              <a:t>legjislacionit</a:t>
            </a:r>
            <a:r>
              <a:rPr lang="en-US" sz="2400" dirty="0"/>
              <a:t> </a:t>
            </a:r>
            <a:r>
              <a:rPr lang="en-US" sz="2400" dirty="0" err="1"/>
              <a:t>në</a:t>
            </a:r>
            <a:r>
              <a:rPr lang="en-US" sz="2400" dirty="0"/>
              <a:t> </a:t>
            </a:r>
            <a:r>
              <a:rPr lang="en-US" sz="2400" dirty="0" err="1"/>
              <a:t>fuqi</a:t>
            </a:r>
            <a:r>
              <a:rPr lang="en-US" sz="2400" dirty="0"/>
              <a:t> </a:t>
            </a:r>
            <a:r>
              <a:rPr lang="en-US" sz="2400" dirty="0" err="1"/>
              <a:t>për</a:t>
            </a:r>
            <a:r>
              <a:rPr lang="en-US" sz="2400" dirty="0"/>
              <a:t> </a:t>
            </a:r>
            <a:r>
              <a:rPr lang="en-US" sz="2400" dirty="0" err="1"/>
              <a:t>Arkivat</a:t>
            </a:r>
            <a:r>
              <a:rPr lang="en-US" sz="2400" dirty="0"/>
              <a:t> </a:t>
            </a:r>
            <a:r>
              <a:rPr lang="en-US" sz="2400" dirty="0" err="1"/>
              <a:t>shtetrore</a:t>
            </a:r>
            <a:r>
              <a:rPr lang="en-US" sz="2400" dirty="0"/>
              <a:t>.</a:t>
            </a:r>
            <a:endParaRPr lang="sq-AL" sz="2400" dirty="0"/>
          </a:p>
          <a:p>
            <a:pPr>
              <a:buFont typeface="Wingdings" panose="05000000000000000000" pitchFamily="2" charset="2"/>
              <a:buChar char="§"/>
            </a:pPr>
            <a:r>
              <a:rPr lang="en-US" sz="2400" dirty="0"/>
              <a:t>Me </a:t>
            </a:r>
            <a:r>
              <a:rPr lang="en-US" sz="2400" dirty="0" err="1"/>
              <a:t>kërkesën</a:t>
            </a:r>
            <a:r>
              <a:rPr lang="en-US" sz="2400" dirty="0"/>
              <a:t> me </a:t>
            </a:r>
            <a:r>
              <a:rPr lang="en-US" sz="2400" dirty="0" err="1"/>
              <a:t>shkrim</a:t>
            </a:r>
            <a:r>
              <a:rPr lang="en-US" sz="2400" dirty="0"/>
              <a:t> </a:t>
            </a:r>
            <a:r>
              <a:rPr lang="en-US" sz="2400" dirty="0" err="1"/>
              <a:t>nga</a:t>
            </a:r>
            <a:r>
              <a:rPr lang="en-US" sz="2400" dirty="0"/>
              <a:t> </a:t>
            </a:r>
            <a:r>
              <a:rPr lang="en-US" sz="2400" dirty="0" err="1"/>
              <a:t>cilado</a:t>
            </a:r>
            <a:r>
              <a:rPr lang="en-US" sz="2400" dirty="0"/>
              <a:t> </a:t>
            </a:r>
            <a:r>
              <a:rPr lang="en-US" sz="2400" dirty="0" err="1"/>
              <a:t>palë</a:t>
            </a:r>
            <a:r>
              <a:rPr lang="en-US" sz="2400" dirty="0"/>
              <a:t> e </a:t>
            </a:r>
            <a:r>
              <a:rPr lang="en-US" sz="2400" dirty="0" err="1"/>
              <a:t>interesit</a:t>
            </a:r>
            <a:r>
              <a:rPr lang="en-US" sz="2400" dirty="0"/>
              <a:t>, </a:t>
            </a:r>
            <a:r>
              <a:rPr lang="en-US" sz="2400" dirty="0" err="1"/>
              <a:t>autoriteti</a:t>
            </a:r>
            <a:r>
              <a:rPr lang="en-US" sz="2400" dirty="0"/>
              <a:t> </a:t>
            </a:r>
            <a:r>
              <a:rPr lang="en-US" sz="2400" dirty="0" err="1"/>
              <a:t>kontraktues</a:t>
            </a:r>
            <a:r>
              <a:rPr lang="en-US" sz="2400" dirty="0"/>
              <a:t> </a:t>
            </a:r>
            <a:r>
              <a:rPr lang="en-US" sz="2400" dirty="0" err="1"/>
              <a:t>i</a:t>
            </a:r>
            <a:r>
              <a:rPr lang="en-US" sz="2400" dirty="0"/>
              <a:t> </a:t>
            </a:r>
            <a:r>
              <a:rPr lang="en-US" sz="2400" dirty="0" err="1"/>
              <a:t>siguron</a:t>
            </a:r>
            <a:r>
              <a:rPr lang="en-US" sz="2400" dirty="0"/>
              <a:t> </a:t>
            </a:r>
            <a:r>
              <a:rPr lang="en-US" sz="2400" dirty="0" err="1"/>
              <a:t>qasje</a:t>
            </a:r>
            <a:r>
              <a:rPr lang="en-US" sz="2400" dirty="0"/>
              <a:t> </a:t>
            </a:r>
            <a:r>
              <a:rPr lang="en-US" sz="2400" dirty="0" err="1"/>
              <a:t>të</a:t>
            </a:r>
            <a:r>
              <a:rPr lang="en-US" sz="2400" dirty="0"/>
              <a:t> </a:t>
            </a:r>
            <a:r>
              <a:rPr lang="en-US" sz="2400" dirty="0" err="1"/>
              <a:t>arsyeshme</a:t>
            </a:r>
            <a:r>
              <a:rPr lang="en-US" sz="2400" dirty="0"/>
              <a:t> </a:t>
            </a:r>
            <a:r>
              <a:rPr lang="en-US" sz="2400" dirty="0" err="1"/>
              <a:t>palës</a:t>
            </a:r>
            <a:r>
              <a:rPr lang="en-US" sz="2400" dirty="0"/>
              <a:t> </a:t>
            </a:r>
            <a:r>
              <a:rPr lang="en-US" sz="2400" dirty="0" err="1"/>
              <a:t>që</a:t>
            </a:r>
            <a:r>
              <a:rPr lang="en-US" sz="2400" dirty="0"/>
              <a:t> </a:t>
            </a:r>
            <a:r>
              <a:rPr lang="en-US" sz="2400" dirty="0" err="1"/>
              <a:t>kërkon</a:t>
            </a:r>
            <a:r>
              <a:rPr lang="en-US" sz="2400" dirty="0"/>
              <a:t> </a:t>
            </a:r>
            <a:r>
              <a:rPr lang="en-US" sz="2400" dirty="0" err="1"/>
              <a:t>të</a:t>
            </a:r>
            <a:r>
              <a:rPr lang="en-US" sz="2400" dirty="0"/>
              <a:t> </a:t>
            </a:r>
            <a:r>
              <a:rPr lang="en-US" sz="2400" dirty="0" err="1"/>
              <a:t>ketë</a:t>
            </a:r>
            <a:r>
              <a:rPr lang="en-US" sz="2400" dirty="0"/>
              <a:t> </a:t>
            </a:r>
            <a:r>
              <a:rPr lang="en-US" sz="2400" dirty="0" err="1"/>
              <a:t>qasje</a:t>
            </a:r>
            <a:r>
              <a:rPr lang="en-US" sz="2400" dirty="0"/>
              <a:t> </a:t>
            </a:r>
            <a:r>
              <a:rPr lang="en-US" sz="2400" dirty="0" err="1"/>
              <a:t>në</a:t>
            </a:r>
            <a:r>
              <a:rPr lang="en-US" sz="2400" dirty="0"/>
              <a:t> </a:t>
            </a:r>
            <a:r>
              <a:rPr lang="en-US" sz="2400" dirty="0" err="1"/>
              <a:t>të</a:t>
            </a:r>
            <a:r>
              <a:rPr lang="en-US" sz="2400" dirty="0"/>
              <a:t> </a:t>
            </a:r>
            <a:r>
              <a:rPr lang="en-US" sz="2400" dirty="0" err="1"/>
              <a:t>dhënat</a:t>
            </a:r>
            <a:r>
              <a:rPr lang="en-US" sz="2400" dirty="0"/>
              <a:t> e </a:t>
            </a:r>
            <a:r>
              <a:rPr lang="en-US" sz="2400" dirty="0" err="1" smtClean="0"/>
              <a:t>përveç</a:t>
            </a:r>
            <a:r>
              <a:rPr lang="en-US" sz="2400" dirty="0" smtClean="0"/>
              <a:t> </a:t>
            </a:r>
            <a:r>
              <a:rPr lang="en-US" sz="2400" dirty="0" err="1"/>
              <a:t>informatave</a:t>
            </a:r>
            <a:r>
              <a:rPr lang="en-US" sz="2400" dirty="0"/>
              <a:t> </a:t>
            </a:r>
            <a:r>
              <a:rPr lang="en-US" sz="2400" dirty="0" err="1"/>
              <a:t>sekrete</a:t>
            </a:r>
            <a:r>
              <a:rPr lang="en-US" sz="2400" dirty="0"/>
              <a:t> </a:t>
            </a:r>
            <a:r>
              <a:rPr lang="en-US" sz="2400" dirty="0" err="1"/>
              <a:t>afariste</a:t>
            </a:r>
            <a:r>
              <a:rPr lang="en-US" sz="2400" dirty="0"/>
              <a:t> </a:t>
            </a:r>
            <a:r>
              <a:rPr lang="sq-AL" sz="2400" dirty="0" smtClean="0"/>
              <a:t>, </a:t>
            </a:r>
            <a:r>
              <a:rPr lang="en-US" sz="2400" dirty="0" err="1" smtClean="0"/>
              <a:t>që</a:t>
            </a:r>
            <a:r>
              <a:rPr lang="en-US" sz="2400" dirty="0" smtClean="0"/>
              <a:t> </a:t>
            </a:r>
            <a:r>
              <a:rPr lang="en-US" sz="2400" dirty="0" err="1"/>
              <a:t>kanë</a:t>
            </a:r>
            <a:r>
              <a:rPr lang="en-US" sz="2400" dirty="0"/>
              <a:t> </a:t>
            </a:r>
            <a:r>
              <a:rPr lang="en-US" sz="2400" dirty="0" err="1"/>
              <a:t>të</a:t>
            </a:r>
            <a:r>
              <a:rPr lang="en-US" sz="2400" dirty="0"/>
              <a:t> </a:t>
            </a:r>
            <a:r>
              <a:rPr lang="en-US" sz="2400" dirty="0" err="1"/>
              <a:t>bëjnë</a:t>
            </a:r>
            <a:r>
              <a:rPr lang="en-US" sz="2400" dirty="0"/>
              <a:t> me </a:t>
            </a:r>
            <a:r>
              <a:rPr lang="en-US" sz="2400" dirty="0" err="1"/>
              <a:t>çfarëdo</a:t>
            </a:r>
            <a:r>
              <a:rPr lang="en-US" sz="2400" dirty="0"/>
              <a:t> </a:t>
            </a:r>
            <a:r>
              <a:rPr lang="en-US" sz="2400" dirty="0" err="1"/>
              <a:t>aktiviteti</a:t>
            </a:r>
            <a:r>
              <a:rPr lang="en-US" sz="2400" dirty="0"/>
              <a:t> </a:t>
            </a:r>
            <a:r>
              <a:rPr lang="en-US" sz="2400" dirty="0" err="1"/>
              <a:t>të</a:t>
            </a:r>
            <a:r>
              <a:rPr lang="en-US" sz="2400" dirty="0"/>
              <a:t> </a:t>
            </a:r>
            <a:r>
              <a:rPr lang="en-US" sz="2400" dirty="0" err="1"/>
              <a:t>prokurimit</a:t>
            </a:r>
            <a:r>
              <a:rPr lang="en-US" sz="2400" dirty="0"/>
              <a:t> </a:t>
            </a:r>
            <a:r>
              <a:rPr lang="en-US" sz="2400" dirty="0" err="1"/>
              <a:t>që</a:t>
            </a:r>
            <a:r>
              <a:rPr lang="en-US" sz="2400" dirty="0"/>
              <a:t> </a:t>
            </a:r>
            <a:r>
              <a:rPr lang="en-US" sz="2400" dirty="0" err="1"/>
              <a:t>është</a:t>
            </a:r>
            <a:r>
              <a:rPr lang="en-US" sz="2400" dirty="0"/>
              <a:t> </a:t>
            </a:r>
            <a:r>
              <a:rPr lang="en-US" sz="2400" dirty="0" err="1" smtClean="0"/>
              <a:t>mbyllur</a:t>
            </a:r>
            <a:r>
              <a:rPr lang="sq-AL" sz="2400" dirty="0" smtClean="0"/>
              <a:t>.</a:t>
            </a:r>
            <a:endParaRPr lang="en-US" sz="24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490863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US" sz="2400" b="1" dirty="0" err="1" smtClean="0">
                <a:solidFill>
                  <a:srgbClr val="002060"/>
                </a:solidFill>
                <a:latin typeface="Cambria" panose="02040503050406030204" pitchFamily="18" charset="0"/>
                <a:ea typeface="Cambria" panose="02040503050406030204" pitchFamily="18" charset="0"/>
              </a:rPr>
              <a:t>Transparenca</a:t>
            </a:r>
            <a:r>
              <a:rPr lang="en-US" sz="2400" b="1" dirty="0" smtClean="0">
                <a:solidFill>
                  <a:srgbClr val="002060"/>
                </a:solidFill>
                <a:latin typeface="Cambria" panose="02040503050406030204" pitchFamily="18" charset="0"/>
                <a:ea typeface="Cambria" panose="02040503050406030204" pitchFamily="18" charset="0"/>
              </a:rPr>
              <a:t> (1) </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KRPP ka lansuar edhe platformën e sistemit të e-prokurimit, ku</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synim</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kryesor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i</a:t>
            </a:r>
            <a:r>
              <a:rPr lang="sq-AL" sz="2400" dirty="0" smtClean="0">
                <a:latin typeface="Cambria" panose="02040503050406030204" pitchFamily="18" charset="0"/>
                <a:ea typeface="Cambria" panose="02040503050406030204" pitchFamily="18" charset="0"/>
              </a:rPr>
              <a:t> kësaj</a:t>
            </a:r>
            <a:r>
              <a:rPr lang="en-US" sz="2400" dirty="0" smtClean="0">
                <a:latin typeface="Cambria" panose="02040503050406030204" pitchFamily="18" charset="0"/>
                <a:ea typeface="Cambria" panose="02040503050406030204" pitchFamily="18" charset="0"/>
              </a:rPr>
              <a:t> platform</a:t>
            </a:r>
            <a:r>
              <a:rPr lang="sq-AL" sz="2400" dirty="0" smtClean="0">
                <a:latin typeface="Cambria" panose="02040503050406030204" pitchFamily="18" charset="0"/>
                <a:ea typeface="Cambria" panose="02040503050406030204" pitchFamily="18" charset="0"/>
              </a:rPr>
              <a:t>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është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rritja</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transparencës</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sistemin</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publi</a:t>
            </a:r>
            <a:r>
              <a:rPr lang="sq-AL" sz="2400" dirty="0" smtClean="0">
                <a:latin typeface="Cambria" panose="02040503050406030204" pitchFamily="18" charset="0"/>
                <a:ea typeface="Cambria" panose="02040503050406030204" pitchFamily="18" charset="0"/>
              </a:rPr>
              <a:t>k</a:t>
            </a:r>
            <a:r>
              <a:rPr lang="en-US" sz="2400" dirty="0" smtClean="0">
                <a:latin typeface="Cambria" panose="02040503050406030204" pitchFamily="18" charset="0"/>
                <a:ea typeface="Cambria" panose="02040503050406030204" pitchFamily="18" charset="0"/>
              </a:rPr>
              <a:t> ne </a:t>
            </a:r>
            <a:r>
              <a:rPr lang="en-US" sz="2400" dirty="0" err="1" smtClean="0">
                <a:latin typeface="Cambria" panose="02040503050406030204" pitchFamily="18" charset="0"/>
                <a:ea typeface="Cambria" panose="02040503050406030204" pitchFamily="18" charset="0"/>
              </a:rPr>
              <a:t>Kosovë</a:t>
            </a:r>
            <a:r>
              <a:rPr lang="en-US" sz="2400" dirty="0" smtClean="0">
                <a:latin typeface="Cambria" panose="02040503050406030204" pitchFamily="18" charset="0"/>
                <a:ea typeface="Cambria" panose="02040503050406030204" pitchFamily="18" charset="0"/>
              </a:rPr>
              <a:t>. </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Gjithashtu</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transparenca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është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vendosur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njëra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ndër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çështjet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kryesore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Strategjinë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Kombëtare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Prokurimit </a:t>
            </a:r>
            <a:r>
              <a:rPr lang="en-US" sz="2400" dirty="0" err="1" smtClean="0">
                <a:latin typeface="Cambria" panose="02040503050406030204" pitchFamily="18" charset="0"/>
                <a:ea typeface="Cambria" panose="02040503050406030204" pitchFamily="18" charset="0"/>
              </a:rPr>
              <a:t>Publik</a:t>
            </a:r>
            <a:r>
              <a:rPr lang="en-US" sz="2400" dirty="0" smtClean="0">
                <a:latin typeface="Cambria" panose="02040503050406030204" pitchFamily="18" charset="0"/>
                <a:ea typeface="Cambria" panose="02040503050406030204" pitchFamily="18" charset="0"/>
              </a:rPr>
              <a:t> (2017-2021).</a:t>
            </a:r>
            <a:endParaRPr lang="sq-AL" sz="2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
            </a:pPr>
            <a:r>
              <a:rPr lang="en-US" sz="2400" dirty="0" smtClean="0"/>
              <a:t>KRPP </a:t>
            </a:r>
            <a:r>
              <a:rPr lang="en-US" sz="2400" dirty="0"/>
              <a:t>do </a:t>
            </a:r>
            <a:r>
              <a:rPr lang="en-US" sz="2400" dirty="0" err="1"/>
              <a:t>të</a:t>
            </a:r>
            <a:r>
              <a:rPr lang="en-US" sz="2400" dirty="0"/>
              <a:t> </a:t>
            </a:r>
            <a:r>
              <a:rPr lang="en-US" sz="2400" dirty="0" err="1"/>
              <a:t>publikojë</a:t>
            </a:r>
            <a:r>
              <a:rPr lang="en-US" sz="2400" dirty="0"/>
              <a:t> </a:t>
            </a:r>
            <a:r>
              <a:rPr lang="en-US" sz="2400" dirty="0" err="1"/>
              <a:t>në</a:t>
            </a:r>
            <a:r>
              <a:rPr lang="en-US" sz="2400" dirty="0"/>
              <a:t> </a:t>
            </a:r>
            <a:r>
              <a:rPr lang="en-US" sz="2400" dirty="0" err="1"/>
              <a:t>mënyrë</a:t>
            </a:r>
            <a:r>
              <a:rPr lang="en-US" sz="2400" dirty="0"/>
              <a:t> </a:t>
            </a:r>
            <a:r>
              <a:rPr lang="en-US" sz="2400" dirty="0" err="1"/>
              <a:t>elektronike</a:t>
            </a:r>
            <a:r>
              <a:rPr lang="en-US" sz="2400" dirty="0"/>
              <a:t>, </a:t>
            </a:r>
            <a:r>
              <a:rPr lang="en-US" sz="2400" dirty="0" err="1"/>
              <a:t>këtë</a:t>
            </a:r>
            <a:r>
              <a:rPr lang="en-US" sz="2400" dirty="0"/>
              <a:t> </a:t>
            </a:r>
            <a:r>
              <a:rPr lang="en-US" sz="2400" dirty="0" err="1"/>
              <a:t>ligj</a:t>
            </a:r>
            <a:r>
              <a:rPr lang="en-US" sz="2400" dirty="0"/>
              <a:t> </a:t>
            </a:r>
            <a:r>
              <a:rPr lang="en-US" sz="2400" dirty="0" err="1"/>
              <a:t>dhe</a:t>
            </a:r>
            <a:r>
              <a:rPr lang="en-US" sz="2400" dirty="0"/>
              <a:t> </a:t>
            </a:r>
            <a:r>
              <a:rPr lang="en-US" sz="2400" dirty="0" err="1"/>
              <a:t>rregullat</a:t>
            </a:r>
            <a:r>
              <a:rPr lang="en-US" sz="2400" dirty="0"/>
              <a:t> e </a:t>
            </a:r>
            <a:r>
              <a:rPr lang="en-US" sz="2400" dirty="0" err="1"/>
              <a:t>prokurimit</a:t>
            </a:r>
            <a:r>
              <a:rPr lang="en-US" sz="2400" dirty="0"/>
              <a:t> </a:t>
            </a:r>
            <a:r>
              <a:rPr lang="en-US" sz="2400" dirty="0" err="1"/>
              <a:t>publik</a:t>
            </a:r>
            <a:r>
              <a:rPr lang="en-US" sz="2400" dirty="0"/>
              <a:t> </a:t>
            </a:r>
            <a:r>
              <a:rPr lang="en-US" sz="2400" dirty="0" err="1"/>
              <a:t>në</a:t>
            </a:r>
            <a:r>
              <a:rPr lang="en-US" sz="2400" dirty="0"/>
              <a:t> </a:t>
            </a:r>
            <a:r>
              <a:rPr lang="en-US" sz="2400" dirty="0" err="1"/>
              <a:t>webfaqen</a:t>
            </a:r>
            <a:r>
              <a:rPr lang="en-US" sz="2400" dirty="0"/>
              <a:t> e </a:t>
            </a:r>
            <a:r>
              <a:rPr lang="en-US" sz="2400" dirty="0" err="1"/>
              <a:t>saj</a:t>
            </a:r>
            <a:r>
              <a:rPr lang="en-US" sz="2400" dirty="0"/>
              <a:t> </a:t>
            </a:r>
            <a:r>
              <a:rPr lang="en-US" sz="2400" dirty="0" err="1"/>
              <a:t>zyrtare</a:t>
            </a:r>
            <a:r>
              <a:rPr lang="en-US" sz="2400" dirty="0"/>
              <a:t> </a:t>
            </a:r>
            <a:r>
              <a:rPr lang="en-US" sz="2400" dirty="0" err="1"/>
              <a:t>në</a:t>
            </a:r>
            <a:r>
              <a:rPr lang="en-US" sz="2400" dirty="0"/>
              <a:t> internet</a:t>
            </a:r>
            <a:r>
              <a:rPr lang="en-US" sz="2400" dirty="0" smtClean="0"/>
              <a:t>.</a:t>
            </a:r>
            <a:endParaRPr lang="sq-AL" sz="2400" dirty="0" smtClean="0"/>
          </a:p>
          <a:p>
            <a:pPr algn="just">
              <a:buFont typeface="Wingdings" panose="05000000000000000000" pitchFamily="2" charset="2"/>
              <a:buChar char="§"/>
            </a:pPr>
            <a:r>
              <a:rPr lang="en-US" sz="2400" dirty="0" err="1" smtClean="0"/>
              <a:t>Në</a:t>
            </a:r>
            <a:r>
              <a:rPr lang="en-US" sz="2400" dirty="0" smtClean="0"/>
              <a:t> </a:t>
            </a:r>
            <a:r>
              <a:rPr lang="en-US" sz="2400" dirty="0" err="1"/>
              <a:t>çdo</a:t>
            </a:r>
            <a:r>
              <a:rPr lang="en-US" sz="2400" dirty="0"/>
              <a:t> </a:t>
            </a:r>
            <a:r>
              <a:rPr lang="en-US" sz="2400" dirty="0" err="1"/>
              <a:t>rast</a:t>
            </a:r>
            <a:r>
              <a:rPr lang="en-US" sz="2400" dirty="0"/>
              <a:t> </a:t>
            </a:r>
            <a:r>
              <a:rPr lang="en-US" sz="2400" dirty="0" err="1"/>
              <a:t>kur</a:t>
            </a:r>
            <a:r>
              <a:rPr lang="en-US" sz="2400" dirty="0"/>
              <a:t> KRPP, OSHP, AQP </a:t>
            </a:r>
            <a:r>
              <a:rPr lang="en-US" sz="2400" dirty="0" err="1"/>
              <a:t>planifikon</a:t>
            </a:r>
            <a:r>
              <a:rPr lang="en-US" sz="2400" dirty="0"/>
              <a:t> </a:t>
            </a:r>
            <a:r>
              <a:rPr lang="en-US" sz="2400" dirty="0" err="1"/>
              <a:t>të</a:t>
            </a:r>
            <a:r>
              <a:rPr lang="en-US" sz="2400" dirty="0"/>
              <a:t> </a:t>
            </a:r>
            <a:r>
              <a:rPr lang="en-US" sz="2400" dirty="0" err="1"/>
              <a:t>nxjerrë</a:t>
            </a:r>
            <a:r>
              <a:rPr lang="en-US" sz="2400" dirty="0"/>
              <a:t> </a:t>
            </a:r>
            <a:r>
              <a:rPr lang="en-US" sz="2400" dirty="0" err="1"/>
              <a:t>një</a:t>
            </a:r>
            <a:r>
              <a:rPr lang="en-US" sz="2400" dirty="0"/>
              <a:t> </a:t>
            </a:r>
            <a:r>
              <a:rPr lang="en-US" sz="2400" dirty="0" err="1"/>
              <a:t>akt</a:t>
            </a:r>
            <a:r>
              <a:rPr lang="en-US" sz="2400" dirty="0"/>
              <a:t> </a:t>
            </a:r>
            <a:r>
              <a:rPr lang="en-US" sz="2400" dirty="0" err="1"/>
              <a:t>nënligjor</a:t>
            </a:r>
            <a:r>
              <a:rPr lang="en-US" sz="2400" dirty="0"/>
              <a:t> </a:t>
            </a:r>
            <a:r>
              <a:rPr lang="en-US" sz="2400" dirty="0" err="1"/>
              <a:t>për</a:t>
            </a:r>
            <a:r>
              <a:rPr lang="en-US" sz="2400" dirty="0"/>
              <a:t> </a:t>
            </a:r>
            <a:r>
              <a:rPr lang="en-US" sz="2400" dirty="0" err="1"/>
              <a:t>zbatimin</a:t>
            </a:r>
            <a:r>
              <a:rPr lang="en-US" sz="2400" dirty="0"/>
              <a:t> e </a:t>
            </a:r>
            <a:r>
              <a:rPr lang="en-US" sz="2400" dirty="0" err="1"/>
              <a:t>këtij</a:t>
            </a:r>
            <a:r>
              <a:rPr lang="en-US" sz="2400" dirty="0"/>
              <a:t> </a:t>
            </a:r>
            <a:r>
              <a:rPr lang="en-US" sz="2400" dirty="0" err="1"/>
              <a:t>ligji</a:t>
            </a:r>
            <a:r>
              <a:rPr lang="en-US" sz="2400" dirty="0"/>
              <a:t>, </a:t>
            </a:r>
            <a:r>
              <a:rPr lang="en-US" sz="2400" dirty="0" err="1"/>
              <a:t>janë</a:t>
            </a:r>
            <a:r>
              <a:rPr lang="en-US" sz="2400" dirty="0"/>
              <a:t> </a:t>
            </a:r>
            <a:r>
              <a:rPr lang="en-US" sz="2400" dirty="0" err="1"/>
              <a:t>të</a:t>
            </a:r>
            <a:r>
              <a:rPr lang="en-US" sz="2400" dirty="0"/>
              <a:t> </a:t>
            </a:r>
            <a:r>
              <a:rPr lang="en-US" sz="2400" dirty="0" err="1"/>
              <a:t>obliguara</a:t>
            </a:r>
            <a:r>
              <a:rPr lang="en-US" sz="2400" dirty="0"/>
              <a:t> </a:t>
            </a:r>
            <a:r>
              <a:rPr lang="en-US" sz="2400" dirty="0" err="1"/>
              <a:t>qe</a:t>
            </a:r>
            <a:r>
              <a:rPr lang="en-US" sz="2400" dirty="0"/>
              <a:t> </a:t>
            </a:r>
            <a:r>
              <a:rPr lang="en-US" sz="2400" dirty="0" err="1"/>
              <a:t>draftin</a:t>
            </a:r>
            <a:r>
              <a:rPr lang="en-US" sz="2400" dirty="0"/>
              <a:t> e </a:t>
            </a:r>
            <a:r>
              <a:rPr lang="en-US" sz="2400" dirty="0" err="1"/>
              <a:t>aktit</a:t>
            </a:r>
            <a:r>
              <a:rPr lang="en-US" sz="2400" dirty="0"/>
              <a:t> </a:t>
            </a:r>
            <a:r>
              <a:rPr lang="en-US" sz="2400" dirty="0" err="1"/>
              <a:t>nënligjor</a:t>
            </a:r>
            <a:r>
              <a:rPr lang="en-US" sz="2400" dirty="0"/>
              <a:t> </a:t>
            </a:r>
            <a:r>
              <a:rPr lang="en-US" sz="2400" dirty="0" err="1"/>
              <a:t>t’a</a:t>
            </a:r>
            <a:r>
              <a:rPr lang="en-US" sz="2400" dirty="0"/>
              <a:t> </a:t>
            </a:r>
            <a:r>
              <a:rPr lang="en-US" sz="2400" dirty="0" err="1"/>
              <a:t>vënë</a:t>
            </a:r>
            <a:r>
              <a:rPr lang="en-US" sz="2400" dirty="0"/>
              <a:t> </a:t>
            </a:r>
            <a:r>
              <a:rPr lang="en-US" sz="2400" dirty="0" err="1"/>
              <a:t>në</a:t>
            </a:r>
            <a:r>
              <a:rPr lang="en-US" sz="2400" dirty="0"/>
              <a:t> </a:t>
            </a:r>
            <a:r>
              <a:rPr lang="en-US" sz="2400" dirty="0" err="1"/>
              <a:t>disponim</a:t>
            </a:r>
            <a:r>
              <a:rPr lang="en-US" sz="2400" dirty="0"/>
              <a:t> </a:t>
            </a:r>
            <a:r>
              <a:rPr lang="en-US" sz="2400" dirty="0" err="1"/>
              <a:t>për</a:t>
            </a:r>
            <a:r>
              <a:rPr lang="en-US" sz="2400" dirty="0"/>
              <a:t> </a:t>
            </a:r>
            <a:r>
              <a:rPr lang="en-US" sz="2400" dirty="0" err="1"/>
              <a:t>publikun</a:t>
            </a:r>
            <a:r>
              <a:rPr lang="en-US" sz="2400" dirty="0"/>
              <a:t> </a:t>
            </a:r>
            <a:r>
              <a:rPr lang="en-US" sz="2400" dirty="0" err="1"/>
              <a:t>dhe</a:t>
            </a:r>
            <a:r>
              <a:rPr lang="en-US" sz="2400" dirty="0"/>
              <a:t> </a:t>
            </a:r>
            <a:r>
              <a:rPr lang="en-US" sz="2400" dirty="0" err="1"/>
              <a:t>palët</a:t>
            </a:r>
            <a:r>
              <a:rPr lang="en-US" sz="2400" dirty="0"/>
              <a:t> e </a:t>
            </a:r>
            <a:r>
              <a:rPr lang="en-US" sz="2400" dirty="0" err="1"/>
              <a:t>interesuara</a:t>
            </a:r>
            <a:r>
              <a:rPr lang="en-US" sz="2400" dirty="0"/>
              <a:t>, jo </a:t>
            </a:r>
            <a:r>
              <a:rPr lang="en-US" sz="2400" dirty="0" err="1"/>
              <a:t>më</a:t>
            </a:r>
            <a:r>
              <a:rPr lang="en-US" sz="2400" dirty="0"/>
              <a:t> </a:t>
            </a:r>
            <a:r>
              <a:rPr lang="en-US" sz="2400" dirty="0" err="1"/>
              <a:t>pak</a:t>
            </a:r>
            <a:r>
              <a:rPr lang="en-US" sz="2400" dirty="0"/>
              <a:t> se </a:t>
            </a:r>
            <a:r>
              <a:rPr lang="en-US" sz="2400" dirty="0" err="1"/>
              <a:t>pesëmbëdhjetë</a:t>
            </a:r>
            <a:r>
              <a:rPr lang="en-US" sz="2400" dirty="0"/>
              <a:t> (15) </a:t>
            </a:r>
            <a:r>
              <a:rPr lang="en-US" sz="2400" dirty="0" err="1"/>
              <a:t>ditë</a:t>
            </a:r>
            <a:r>
              <a:rPr lang="en-US" sz="2400" dirty="0"/>
              <a:t> </a:t>
            </a:r>
            <a:r>
              <a:rPr lang="en-US" sz="2400" dirty="0" err="1"/>
              <a:t>për</a:t>
            </a:r>
            <a:r>
              <a:rPr lang="en-US" sz="2400" dirty="0"/>
              <a:t> </a:t>
            </a:r>
            <a:r>
              <a:rPr lang="en-US" sz="2400" dirty="0" err="1"/>
              <a:t>të</a:t>
            </a:r>
            <a:r>
              <a:rPr lang="en-US" sz="2400" dirty="0"/>
              <a:t> </a:t>
            </a:r>
            <a:r>
              <a:rPr lang="en-US" sz="2400" dirty="0" err="1"/>
              <a:t>komentuar</a:t>
            </a:r>
            <a:r>
              <a:rPr lang="en-US" sz="2400" dirty="0"/>
              <a:t> </a:t>
            </a:r>
            <a:r>
              <a:rPr lang="en-US" sz="2400" dirty="0" err="1"/>
              <a:t>draftin</a:t>
            </a:r>
            <a:r>
              <a:rPr lang="en-US" sz="2400" dirty="0"/>
              <a:t>.</a:t>
            </a:r>
            <a:endParaRPr lang="sq-AL" sz="2400" dirty="0"/>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333902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Publikimi</a:t>
            </a:r>
            <a:r>
              <a:rPr lang="en-US" sz="2400" b="1" dirty="0" smtClean="0">
                <a:solidFill>
                  <a:srgbClr val="002060"/>
                </a:solidFill>
                <a:latin typeface="Cambria" panose="02040503050406030204" pitchFamily="18" charset="0"/>
                <a:ea typeface="Cambria" panose="02040503050406030204" pitchFamily="18" charset="0"/>
              </a:rPr>
              <a:t> i </a:t>
            </a:r>
            <a:r>
              <a:rPr lang="en-US" sz="2400" b="1" dirty="0" err="1" smtClean="0">
                <a:solidFill>
                  <a:srgbClr val="002060"/>
                </a:solidFill>
                <a:latin typeface="Cambria" panose="02040503050406030204" pitchFamily="18" charset="0"/>
                <a:ea typeface="Cambria" panose="02040503050406030204" pitchFamily="18" charset="0"/>
              </a:rPr>
              <a:t>dokumentëve</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standarde</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Publikimi i Prokurimit  </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Ofertimi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elektronik</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Publikimi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vendimit te AK </a:t>
            </a:r>
            <a:r>
              <a:rPr lang="sq-AL" sz="2400" dirty="0" err="1" smtClean="0">
                <a:latin typeface="Cambria" panose="02040503050406030204" pitchFamily="18" charset="0"/>
                <a:ea typeface="Cambria" panose="02040503050406030204" pitchFamily="18" charset="0"/>
              </a:rPr>
              <a:t>per</a:t>
            </a:r>
            <a:r>
              <a:rPr lang="sq-AL" sz="2400" dirty="0" smtClean="0">
                <a:latin typeface="Cambria" panose="02040503050406030204" pitchFamily="18" charset="0"/>
                <a:ea typeface="Cambria" panose="02040503050406030204" pitchFamily="18" charset="0"/>
              </a:rPr>
              <a:t> propozim te </a:t>
            </a:r>
            <a:r>
              <a:rPr lang="sq-AL" sz="2400" dirty="0" err="1" smtClean="0">
                <a:latin typeface="Cambria" panose="02040503050406030204" pitchFamily="18" charset="0"/>
                <a:ea typeface="Cambria" panose="02040503050406030204" pitchFamily="18" charset="0"/>
              </a:rPr>
              <a:t>dhenies</a:t>
            </a:r>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Publikimi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njoftimit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dhenje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kontrates</a:t>
            </a:r>
            <a:r>
              <a:rPr lang="en-US" sz="2400" dirty="0" smtClean="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Publikimi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kontr</a:t>
            </a:r>
            <a:r>
              <a:rPr lang="sq-AL" sz="2400" dirty="0" err="1" smtClean="0">
                <a:latin typeface="Cambria" panose="02040503050406030204" pitchFamily="18" charset="0"/>
                <a:ea typeface="Cambria" panose="02040503050406030204" pitchFamily="18" charset="0"/>
              </a:rPr>
              <a:t>atës</a:t>
            </a:r>
            <a:r>
              <a:rPr lang="sq-AL" sz="2400" dirty="0" smtClean="0">
                <a:latin typeface="Cambria" panose="02040503050406030204" pitchFamily="18" charset="0"/>
                <a:ea typeface="Cambria" panose="02040503050406030204" pitchFamily="18" charset="0"/>
              </a:rPr>
              <a:t> së nënshkruar . </a:t>
            </a: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28465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Llogaridhën</a:t>
            </a:r>
            <a:r>
              <a:rPr lang="sq-AL" sz="2400" b="1" dirty="0" smtClean="0">
                <a:solidFill>
                  <a:srgbClr val="002060"/>
                </a:solidFill>
                <a:latin typeface="Cambria" panose="02040503050406030204" pitchFamily="18" charset="0"/>
                <a:ea typeface="Cambria" panose="02040503050406030204" pitchFamily="18" charset="0"/>
                <a:cs typeface="Arial" pitchFamily="34" charset="0"/>
              </a:rPr>
              <a:t>i</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a</a:t>
            </a:r>
            <a:br>
              <a:rPr lang="en-GB" sz="2400" b="1" dirty="0" smtClean="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6019800"/>
          </a:xfrm>
        </p:spPr>
        <p:txBody>
          <a:bodyPr>
            <a:noAutofit/>
          </a:bodyPr>
          <a:lstStyle/>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itchFamily="34" charset="0"/>
              </a:rPr>
              <a:t>L</a:t>
            </a:r>
            <a:r>
              <a:rPr lang="en-US" sz="2400" dirty="0" err="1" smtClean="0">
                <a:latin typeface="Cambria" panose="02040503050406030204" pitchFamily="18" charset="0"/>
                <a:ea typeface="Cambria" panose="02040503050406030204" pitchFamily="18" charset="0"/>
                <a:cs typeface="Arial" pitchFamily="34" charset="0"/>
              </a:rPr>
              <a:t>logaridhën</a:t>
            </a:r>
            <a:r>
              <a:rPr lang="sq-AL" sz="2400" dirty="0" smtClean="0">
                <a:latin typeface="Cambria" panose="02040503050406030204" pitchFamily="18" charset="0"/>
                <a:ea typeface="Cambria" panose="02040503050406030204" pitchFamily="18" charset="0"/>
                <a:cs typeface="Arial" pitchFamily="34" charset="0"/>
              </a:rPr>
              <a:t>i</a:t>
            </a:r>
            <a:r>
              <a:rPr lang="en-US" sz="2400" dirty="0" smtClean="0">
                <a:latin typeface="Cambria" panose="02040503050406030204" pitchFamily="18" charset="0"/>
                <a:ea typeface="Cambria" panose="02040503050406030204" pitchFamily="18" charset="0"/>
                <a:cs typeface="Arial" pitchFamily="34" charset="0"/>
              </a:rPr>
              <a:t>a </a:t>
            </a:r>
            <a:r>
              <a:rPr lang="en-US" sz="2400" dirty="0" err="1" smtClean="0">
                <a:latin typeface="Cambria" panose="02040503050406030204" pitchFamily="18" charset="0"/>
                <a:ea typeface="Cambria" panose="02040503050406030204" pitchFamily="18" charset="0"/>
                <a:cs typeface="Arial" pitchFamily="34" charset="0"/>
              </a:rPr>
              <a:t>paraqet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një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nga</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sfidat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kryesore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sistemit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endParaRPr lang="sq-AL" sz="2400" dirty="0" smtClean="0">
              <a:latin typeface="Cambria" panose="02040503050406030204" pitchFamily="18" charset="0"/>
              <a:ea typeface="Cambria" panose="02040503050406030204" pitchFamily="18" charset="0"/>
              <a:cs typeface="Arial" pitchFamily="34" charset="0"/>
            </a:endParaRPr>
          </a:p>
          <a:p>
            <a:pPr marL="0" indent="0" algn="just">
              <a:buNone/>
            </a:pPr>
            <a:r>
              <a:rPr lang="sq-AL"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prokurimit</a:t>
            </a:r>
            <a:r>
              <a:rPr lang="sq-AL" sz="2400" dirty="0" smtClean="0">
                <a:latin typeface="Cambria" panose="02040503050406030204" pitchFamily="18" charset="0"/>
                <a:ea typeface="Cambria" panose="02040503050406030204" pitchFamily="18" charset="0"/>
                <a:cs typeface="Arial" pitchFamily="34" charset="0"/>
              </a:rPr>
              <a:t> publik</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por</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edhe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sistemit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qeverisjes</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përgjithësi</a:t>
            </a:r>
            <a:r>
              <a:rPr lang="en-US" sz="2400" dirty="0" smtClean="0">
                <a:latin typeface="Cambria" panose="02040503050406030204" pitchFamily="18" charset="0"/>
                <a:ea typeface="Cambria" panose="02040503050406030204" pitchFamily="18" charset="0"/>
                <a:cs typeface="Arial" pitchFamily="34" charset="0"/>
              </a:rPr>
              <a:t>. </a:t>
            </a:r>
            <a:endParaRPr lang="sq-AL" sz="2400" dirty="0" smtClean="0">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itchFamily="34" charset="0"/>
              </a:rPr>
              <a:t>Elementet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thelbësore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që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sigurojnë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llogaridhënien</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janë</a:t>
            </a:r>
            <a:r>
              <a:rPr lang="en-US" sz="2400" dirty="0" smtClean="0">
                <a:latin typeface="Cambria" panose="02040503050406030204" pitchFamily="18" charset="0"/>
                <a:ea typeface="Cambria" panose="02040503050406030204" pitchFamily="18" charset="0"/>
                <a:cs typeface="Arial" pitchFamily="34" charset="0"/>
              </a:rPr>
              <a:t>: </a:t>
            </a:r>
            <a:endParaRPr lang="sq-AL" sz="2400" dirty="0" smtClean="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en-US" sz="2400" b="1" dirty="0" err="1" smtClean="0">
                <a:latin typeface="Cambria" panose="02040503050406030204" pitchFamily="18" charset="0"/>
                <a:ea typeface="Cambria" panose="02040503050406030204" pitchFamily="18" charset="0"/>
                <a:cs typeface="Arial" pitchFamily="34" charset="0"/>
              </a:rPr>
              <a:t>Një</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organizim</a:t>
            </a:r>
            <a:r>
              <a:rPr lang="en-US" sz="2400" b="1" dirty="0" smtClean="0">
                <a:latin typeface="Cambria" panose="02040503050406030204" pitchFamily="18" charset="0"/>
                <a:ea typeface="Cambria" panose="02040503050406030204" pitchFamily="18" charset="0"/>
                <a:cs typeface="Arial" pitchFamily="34" charset="0"/>
              </a:rPr>
              <a:t> i </a:t>
            </a:r>
            <a:r>
              <a:rPr lang="en-US" sz="2400" b="1" dirty="0" err="1" smtClean="0">
                <a:latin typeface="Cambria" panose="02040503050406030204" pitchFamily="18" charset="0"/>
                <a:ea typeface="Cambria" panose="02040503050406030204" pitchFamily="18" charset="0"/>
                <a:cs typeface="Arial" pitchFamily="34" charset="0"/>
              </a:rPr>
              <a:t>duhur</a:t>
            </a:r>
            <a:r>
              <a:rPr lang="en-US" sz="2400" b="1" dirty="0" smtClean="0">
                <a:latin typeface="Cambria" panose="02040503050406030204" pitchFamily="18" charset="0"/>
                <a:ea typeface="Cambria" panose="02040503050406030204" pitchFamily="18" charset="0"/>
                <a:cs typeface="Arial" pitchFamily="34" charset="0"/>
              </a:rPr>
              <a:t> i </a:t>
            </a:r>
            <a:r>
              <a:rPr lang="en-US" sz="2400" b="1" dirty="0" err="1" smtClean="0">
                <a:latin typeface="Cambria" panose="02040503050406030204" pitchFamily="18" charset="0"/>
                <a:ea typeface="Cambria" panose="02040503050406030204" pitchFamily="18" charset="0"/>
                <a:cs typeface="Arial" pitchFamily="34" charset="0"/>
              </a:rPr>
              <a:t>administratës</a:t>
            </a:r>
            <a:r>
              <a:rPr lang="en-US" sz="2400" b="1" dirty="0" smtClean="0">
                <a:latin typeface="Cambria" panose="02040503050406030204" pitchFamily="18" charset="0"/>
                <a:ea typeface="Cambria" panose="02040503050406030204" pitchFamily="18" charset="0"/>
                <a:cs typeface="Arial" pitchFamily="34" charset="0"/>
              </a:rPr>
              <a:t> </a:t>
            </a:r>
            <a:endParaRPr lang="sq-AL" sz="2400" b="1" dirty="0" smtClean="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err="1">
                <a:latin typeface="Cambria" panose="02040503050406030204" pitchFamily="18" charset="0"/>
                <a:ea typeface="Cambria" panose="02040503050406030204" pitchFamily="18" charset="0"/>
                <a:cs typeface="Arial" pitchFamily="34" charset="0"/>
              </a:rPr>
              <a:t>Q</a:t>
            </a:r>
            <a:r>
              <a:rPr lang="en-US" sz="2400" b="1" dirty="0" err="1" smtClean="0">
                <a:latin typeface="Cambria" panose="02040503050406030204" pitchFamily="18" charset="0"/>
                <a:ea typeface="Cambria" panose="02040503050406030204" pitchFamily="18" charset="0"/>
                <a:cs typeface="Arial" pitchFamily="34" charset="0"/>
              </a:rPr>
              <a:t>asja</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në</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informacione</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publike</a:t>
            </a:r>
            <a:endParaRPr lang="sq-AL" sz="2400" b="1" dirty="0" smtClean="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itchFamily="34" charset="0"/>
              </a:rPr>
              <a:t>N</a:t>
            </a:r>
            <a:r>
              <a:rPr lang="en-US" sz="2400" b="1" dirty="0" err="1" smtClean="0">
                <a:latin typeface="Cambria" panose="02040503050406030204" pitchFamily="18" charset="0"/>
                <a:ea typeface="Cambria" panose="02040503050406030204" pitchFamily="18" charset="0"/>
                <a:cs typeface="Arial" pitchFamily="34" charset="0"/>
              </a:rPr>
              <a:t>jë</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sistem</a:t>
            </a:r>
            <a:r>
              <a:rPr lang="en-US" sz="2400" b="1" dirty="0" smtClean="0">
                <a:latin typeface="Cambria" panose="02040503050406030204" pitchFamily="18" charset="0"/>
                <a:ea typeface="Cambria" panose="02040503050406030204" pitchFamily="18" charset="0"/>
                <a:cs typeface="Arial" pitchFamily="34" charset="0"/>
              </a:rPr>
              <a:t> i </a:t>
            </a:r>
            <a:r>
              <a:rPr lang="en-US" sz="2400" b="1" dirty="0" err="1" smtClean="0">
                <a:latin typeface="Cambria" panose="02040503050406030204" pitchFamily="18" charset="0"/>
                <a:ea typeface="Cambria" panose="02040503050406030204" pitchFamily="18" charset="0"/>
                <a:cs typeface="Arial" pitchFamily="34" charset="0"/>
              </a:rPr>
              <a:t>kontrollit</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dhe</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balancës</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në</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mes</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të</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pushteteve</a:t>
            </a:r>
            <a:endParaRPr lang="sq-AL" sz="2400" b="1" dirty="0" smtClean="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itchFamily="34" charset="0"/>
              </a:rPr>
              <a:t>N</a:t>
            </a:r>
            <a:r>
              <a:rPr lang="en-US" sz="2400" b="1" dirty="0" err="1" smtClean="0">
                <a:latin typeface="Cambria" panose="02040503050406030204" pitchFamily="18" charset="0"/>
                <a:ea typeface="Cambria" panose="02040503050406030204" pitchFamily="18" charset="0"/>
                <a:cs typeface="Arial" pitchFamily="34" charset="0"/>
              </a:rPr>
              <a:t>jë</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sistem</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efikas</a:t>
            </a:r>
            <a:r>
              <a:rPr lang="en-US" sz="2400" b="1" dirty="0" smtClean="0">
                <a:latin typeface="Cambria" panose="02040503050406030204" pitchFamily="18" charset="0"/>
                <a:ea typeface="Cambria" panose="02040503050406030204" pitchFamily="18" charset="0"/>
                <a:cs typeface="Arial" pitchFamily="34" charset="0"/>
              </a:rPr>
              <a:t> i </a:t>
            </a:r>
            <a:r>
              <a:rPr lang="en-US" sz="2400" b="1" dirty="0" err="1" smtClean="0">
                <a:latin typeface="Cambria" panose="02040503050406030204" pitchFamily="18" charset="0"/>
                <a:ea typeface="Cambria" panose="02040503050406030204" pitchFamily="18" charset="0"/>
                <a:cs typeface="Arial" pitchFamily="34" charset="0"/>
              </a:rPr>
              <a:t>brendshëm</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për</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ankesat</a:t>
            </a:r>
            <a:r>
              <a:rPr lang="en-US" sz="2400" b="1" dirty="0" smtClean="0">
                <a:latin typeface="Cambria" panose="02040503050406030204" pitchFamily="18" charset="0"/>
                <a:ea typeface="Cambria" panose="02040503050406030204" pitchFamily="18" charset="0"/>
                <a:cs typeface="Arial" pitchFamily="34" charset="0"/>
              </a:rPr>
              <a:t> administrative</a:t>
            </a:r>
            <a:endParaRPr lang="sq-AL" sz="2400" b="1"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itchFamily="34" charset="0"/>
              </a:rPr>
              <a:t>M</a:t>
            </a:r>
            <a:r>
              <a:rPr lang="en-US" sz="2400" b="1" dirty="0" err="1" smtClean="0">
                <a:latin typeface="Cambria" panose="02040503050406030204" pitchFamily="18" charset="0"/>
                <a:ea typeface="Cambria" panose="02040503050406030204" pitchFamily="18" charset="0"/>
                <a:cs typeface="Arial" pitchFamily="34" charset="0"/>
              </a:rPr>
              <a:t>bikëqyrja</a:t>
            </a:r>
            <a:r>
              <a:rPr lang="en-US" sz="2400" b="1" dirty="0" smtClean="0">
                <a:latin typeface="Cambria" panose="02040503050406030204" pitchFamily="18" charset="0"/>
                <a:ea typeface="Cambria" panose="02040503050406030204" pitchFamily="18" charset="0"/>
                <a:cs typeface="Arial" pitchFamily="34" charset="0"/>
              </a:rPr>
              <a:t> e </a:t>
            </a:r>
            <a:r>
              <a:rPr lang="en-US" sz="2400" b="1" dirty="0" err="1" smtClean="0">
                <a:latin typeface="Cambria" panose="02040503050406030204" pitchFamily="18" charset="0"/>
                <a:ea typeface="Cambria" panose="02040503050406030204" pitchFamily="18" charset="0"/>
                <a:cs typeface="Arial" pitchFamily="34" charset="0"/>
              </a:rPr>
              <a:t>pavarur</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dhe</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shqyrtimi</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gjyqësor</a:t>
            </a:r>
            <a:r>
              <a:rPr lang="en-US" sz="2400" b="1" dirty="0" smtClean="0">
                <a:latin typeface="Cambria" panose="02040503050406030204" pitchFamily="18" charset="0"/>
                <a:ea typeface="Cambria" panose="02040503050406030204" pitchFamily="18" charset="0"/>
                <a:cs typeface="Arial" pitchFamily="34" charset="0"/>
              </a:rPr>
              <a:t> i </a:t>
            </a:r>
            <a:r>
              <a:rPr lang="en-US" sz="2400" b="1" dirty="0" err="1" smtClean="0">
                <a:latin typeface="Cambria" panose="02040503050406030204" pitchFamily="18" charset="0"/>
                <a:ea typeface="Cambria" panose="02040503050406030204" pitchFamily="18" charset="0"/>
                <a:cs typeface="Arial" pitchFamily="34" charset="0"/>
              </a:rPr>
              <a:t>rasteve</a:t>
            </a:r>
            <a:r>
              <a:rPr lang="sq-AL" sz="2400" b="1" dirty="0">
                <a:latin typeface="Cambria" panose="02040503050406030204" pitchFamily="18" charset="0"/>
                <a:ea typeface="Cambria" panose="02040503050406030204" pitchFamily="18" charset="0"/>
                <a:cs typeface="Arial" pitchFamily="34" charset="0"/>
              </a:rPr>
              <a:t> </a:t>
            </a:r>
            <a:r>
              <a:rPr lang="en-US" sz="2400" b="1" dirty="0" smtClean="0">
                <a:latin typeface="Cambria" panose="02040503050406030204" pitchFamily="18" charset="0"/>
                <a:ea typeface="Cambria" panose="02040503050406030204" pitchFamily="18" charset="0"/>
                <a:cs typeface="Arial" pitchFamily="34" charset="0"/>
              </a:rPr>
              <a:t>administrative. </a:t>
            </a:r>
            <a:r>
              <a:rPr lang="en-US" sz="2400" dirty="0" smtClean="0">
                <a:latin typeface="Cambria" panose="02040503050406030204" pitchFamily="18" charset="0"/>
                <a:ea typeface="Cambria" panose="02040503050406030204" pitchFamily="18" charset="0"/>
                <a:cs typeface="Arial" pitchFamily="34" charset="0"/>
              </a:rPr>
              <a:t> </a:t>
            </a: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Etika</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br>
              <a:rPr lang="en-GB" sz="2400" b="1" dirty="0" smtClean="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220200" cy="6096000"/>
          </a:xfrm>
        </p:spPr>
        <p:txBody>
          <a:bodyPr>
            <a:noAutofit/>
          </a:bodyPr>
          <a:lstStyle/>
          <a:p>
            <a:pPr algn="just">
              <a:buFont typeface="Wingdings" panose="05000000000000000000" pitchFamily="2" charset="2"/>
              <a:buChar char="§"/>
            </a:pPr>
            <a:r>
              <a:rPr lang="en-US" sz="2400" b="1" dirty="0" err="1" smtClean="0">
                <a:latin typeface="Cambria" panose="02040503050406030204" pitchFamily="18" charset="0"/>
                <a:ea typeface="Cambria" panose="02040503050406030204" pitchFamily="18" charset="0"/>
              </a:rPr>
              <a:t>Etika</a:t>
            </a:r>
            <a:r>
              <a:rPr lang="en-US" sz="2400" b="1" dirty="0" smtClean="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paraqet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një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degë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filozofisë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që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merret</a:t>
            </a:r>
            <a:r>
              <a:rPr lang="en-US" sz="2400" b="1" dirty="0">
                <a:latin typeface="Cambria" panose="02040503050406030204" pitchFamily="18" charset="0"/>
                <a:ea typeface="Cambria" panose="02040503050406030204" pitchFamily="18" charset="0"/>
              </a:rPr>
              <a:t> me </a:t>
            </a:r>
            <a:r>
              <a:rPr lang="en-US" sz="2400" b="1" dirty="0" err="1">
                <a:latin typeface="Cambria" panose="02040503050406030204" pitchFamily="18" charset="0"/>
                <a:ea typeface="Cambria" panose="02040503050406030204" pitchFamily="18" charset="0"/>
              </a:rPr>
              <a:t>vlerat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themelore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marrëdhënieve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ndërnjerëzore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që</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studion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cilësinë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bazën</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veprave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sjelljeve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cilat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nga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këndi</a:t>
            </a:r>
            <a:r>
              <a:rPr lang="en-US" sz="2400" b="1" dirty="0">
                <a:latin typeface="Cambria" panose="02040503050406030204" pitchFamily="18" charset="0"/>
                <a:ea typeface="Cambria" panose="02040503050406030204" pitchFamily="18" charset="0"/>
              </a:rPr>
              <a:t> i </a:t>
            </a:r>
            <a:r>
              <a:rPr lang="en-US" sz="2400" b="1" dirty="0" err="1">
                <a:latin typeface="Cambria" panose="02040503050406030204" pitchFamily="18" charset="0"/>
                <a:ea typeface="Cambria" panose="02040503050406030204" pitchFamily="18" charset="0"/>
              </a:rPr>
              <a:t>moralit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janë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mira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këqija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qëlluara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shëmtuara</a:t>
            </a:r>
            <a:r>
              <a:rPr lang="en-US" sz="2400" b="1" dirty="0" smtClean="0">
                <a:latin typeface="Cambria" panose="02040503050406030204" pitchFamily="18" charset="0"/>
                <a:ea typeface="Cambria" panose="02040503050406030204" pitchFamily="18" charset="0"/>
              </a:rPr>
              <a:t>.</a:t>
            </a:r>
            <a:endParaRPr lang="sq-AL" sz="2400" b="1" dirty="0">
              <a:solidFill>
                <a:srgbClr val="FF0000"/>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b="1" dirty="0" err="1" smtClean="0">
                <a:latin typeface="Cambria" panose="02040503050406030204" pitchFamily="18" charset="0"/>
                <a:ea typeface="Cambria" panose="02040503050406030204" pitchFamily="18" charset="0"/>
                <a:cs typeface="Arial" pitchFamily="34" charset="0"/>
              </a:rPr>
              <a:t>Dispozitat</a:t>
            </a:r>
            <a:r>
              <a:rPr lang="en-US" sz="2400" b="1" dirty="0" smtClean="0">
                <a:latin typeface="Cambria" panose="02040503050406030204" pitchFamily="18" charset="0"/>
                <a:ea typeface="Cambria" panose="02040503050406030204" pitchFamily="18" charset="0"/>
                <a:cs typeface="Arial" pitchFamily="34" charset="0"/>
              </a:rPr>
              <a:t> </a:t>
            </a:r>
            <a:r>
              <a:rPr lang="sq-AL" sz="2400" b="1" dirty="0" smtClean="0">
                <a:latin typeface="Cambria" panose="02040503050406030204" pitchFamily="18" charset="0"/>
                <a:ea typeface="Cambria" panose="02040503050406030204" pitchFamily="18" charset="0"/>
                <a:cs typeface="Arial" pitchFamily="34" charset="0"/>
              </a:rPr>
              <a:t>e</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parapara</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për</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Etik</a:t>
            </a:r>
            <a:r>
              <a:rPr lang="sq-AL" sz="2400" b="1" dirty="0" smtClean="0">
                <a:latin typeface="Cambria" panose="02040503050406030204" pitchFamily="18" charset="0"/>
                <a:ea typeface="Cambria" panose="02040503050406030204" pitchFamily="18" charset="0"/>
                <a:cs typeface="Arial" pitchFamily="34" charset="0"/>
              </a:rPr>
              <a:t>ë</a:t>
            </a:r>
            <a:r>
              <a:rPr lang="en-US" sz="2400" b="1" dirty="0" smtClean="0">
                <a:latin typeface="Cambria" panose="02040503050406030204" pitchFamily="18" charset="0"/>
                <a:ea typeface="Cambria" panose="02040503050406030204" pitchFamily="18" charset="0"/>
                <a:cs typeface="Arial" pitchFamily="34" charset="0"/>
              </a:rPr>
              <a:t>n </a:t>
            </a:r>
            <a:r>
              <a:rPr lang="en-US" sz="2400" b="1" dirty="0" err="1" smtClean="0">
                <a:latin typeface="Cambria" panose="02040503050406030204" pitchFamily="18" charset="0"/>
                <a:ea typeface="Cambria" panose="02040503050406030204" pitchFamily="18" charset="0"/>
                <a:cs typeface="Arial" pitchFamily="34" charset="0"/>
              </a:rPr>
              <a:t>nuk</a:t>
            </a:r>
            <a:r>
              <a:rPr lang="en-US" sz="2400" b="1" dirty="0" smtClean="0">
                <a:latin typeface="Cambria" panose="02040503050406030204" pitchFamily="18" charset="0"/>
                <a:ea typeface="Cambria" panose="02040503050406030204" pitchFamily="18" charset="0"/>
                <a:cs typeface="Arial" pitchFamily="34" charset="0"/>
              </a:rPr>
              <a:t> </a:t>
            </a:r>
            <a:r>
              <a:rPr lang="en-US" sz="2400" b="1" dirty="0" err="1" smtClean="0">
                <a:latin typeface="Cambria" panose="02040503050406030204" pitchFamily="18" charset="0"/>
                <a:ea typeface="Cambria" panose="02040503050406030204" pitchFamily="18" charset="0"/>
                <a:cs typeface="Arial" pitchFamily="34" charset="0"/>
              </a:rPr>
              <a:t>janë</a:t>
            </a:r>
            <a:r>
              <a:rPr lang="sq-AL" sz="2400" b="1" dirty="0" smtClean="0">
                <a:latin typeface="Cambria" panose="02040503050406030204" pitchFamily="18" charset="0"/>
                <a:ea typeface="Cambria" panose="02040503050406030204" pitchFamily="18" charset="0"/>
                <a:cs typeface="Arial" pitchFamily="34" charset="0"/>
              </a:rPr>
              <a:t> thjesht një copë letër apo poster, por </a:t>
            </a:r>
            <a:r>
              <a:rPr lang="en-US" sz="2400" b="1" dirty="0" err="1" smtClean="0">
                <a:latin typeface="Cambria" panose="02040503050406030204" pitchFamily="18" charset="0"/>
                <a:ea typeface="Cambria" panose="02040503050406030204" pitchFamily="18" charset="0"/>
                <a:cs typeface="Arial" pitchFamily="34" charset="0"/>
              </a:rPr>
              <a:t>janë</a:t>
            </a:r>
            <a:r>
              <a:rPr lang="en-US" sz="2400" b="1" dirty="0" smtClean="0">
                <a:latin typeface="Cambria" panose="02040503050406030204" pitchFamily="18" charset="0"/>
                <a:ea typeface="Cambria" panose="02040503050406030204" pitchFamily="18" charset="0"/>
                <a:cs typeface="Arial" pitchFamily="34" charset="0"/>
              </a:rPr>
              <a:t> </a:t>
            </a:r>
            <a:r>
              <a:rPr lang="sq-AL" sz="2400" b="1" dirty="0" smtClean="0">
                <a:latin typeface="Cambria" panose="02040503050406030204" pitchFamily="18" charset="0"/>
                <a:ea typeface="Cambria" panose="02040503050406030204" pitchFamily="18" charset="0"/>
                <a:cs typeface="Arial" pitchFamily="34" charset="0"/>
              </a:rPr>
              <a:t>në zemër të çdo politike, procedure, vendimi dhe veprimi në Prokurim Publik.</a:t>
            </a:r>
          </a:p>
          <a:p>
            <a:pPr algn="just">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itchFamily="34" charset="0"/>
              </a:rPr>
              <a:t> Dëshmitë tregojnë se duke pasur thjesht</a:t>
            </a:r>
            <a:r>
              <a:rPr lang="en-US" sz="2400" b="1" dirty="0" smtClean="0">
                <a:latin typeface="Cambria" panose="02040503050406030204" pitchFamily="18" charset="0"/>
                <a:ea typeface="Cambria" panose="02040503050406030204" pitchFamily="18" charset="0"/>
                <a:cs typeface="Arial" pitchFamily="34" charset="0"/>
              </a:rPr>
              <a:t>ë</a:t>
            </a:r>
            <a:r>
              <a:rPr lang="fr-CH" sz="2400" b="1" dirty="0" smtClean="0">
                <a:latin typeface="Cambria" panose="02040503050406030204" pitchFamily="18" charset="0"/>
                <a:ea typeface="Cambria" panose="02040503050406030204" pitchFamily="18" charset="0"/>
                <a:cs typeface="Arial" pitchFamily="34" charset="0"/>
              </a:rPr>
              <a:t> </a:t>
            </a:r>
            <a:r>
              <a:rPr lang="sq-AL" sz="2400" b="1" dirty="0" smtClean="0">
                <a:latin typeface="Cambria" panose="02040503050406030204" pitchFamily="18" charset="0"/>
                <a:ea typeface="Cambria" panose="02040503050406030204" pitchFamily="18" charset="0"/>
                <a:cs typeface="Arial" pitchFamily="34" charset="0"/>
              </a:rPr>
              <a:t>vetëm një kod të etikës nuk është e mjaftueshme për të zvogëluar sjelljen joprofesionale - por duhet qe të </a:t>
            </a:r>
            <a:r>
              <a:rPr lang="en-US" sz="2400" b="1" dirty="0" err="1" smtClean="0">
                <a:latin typeface="Cambria" panose="02040503050406030204" pitchFamily="18" charset="0"/>
                <a:ea typeface="Cambria" panose="02040503050406030204" pitchFamily="18" charset="0"/>
                <a:cs typeface="Arial" pitchFamily="34" charset="0"/>
              </a:rPr>
              <a:t>elaborohet</a:t>
            </a:r>
            <a:r>
              <a:rPr lang="en-US" sz="2400" b="1" dirty="0" smtClean="0">
                <a:latin typeface="Cambria" panose="02040503050406030204" pitchFamily="18" charset="0"/>
                <a:ea typeface="Cambria" panose="02040503050406030204" pitchFamily="18" charset="0"/>
                <a:cs typeface="Arial" pitchFamily="34" charset="0"/>
              </a:rPr>
              <a:t> </a:t>
            </a:r>
            <a:r>
              <a:rPr lang="sq-AL" sz="2400" b="1" dirty="0" smtClean="0">
                <a:latin typeface="Cambria" panose="02040503050406030204" pitchFamily="18" charset="0"/>
                <a:ea typeface="Cambria" panose="02040503050406030204" pitchFamily="18" charset="0"/>
                <a:cs typeface="Arial" pitchFamily="34" charset="0"/>
              </a:rPr>
              <a:t>dhe t</a:t>
            </a:r>
            <a:r>
              <a:rPr lang="en-US" sz="2400" b="1" dirty="0" smtClean="0">
                <a:latin typeface="Cambria" panose="02040503050406030204" pitchFamily="18" charset="0"/>
                <a:ea typeface="Cambria" panose="02040503050406030204" pitchFamily="18" charset="0"/>
                <a:cs typeface="Arial" pitchFamily="34" charset="0"/>
              </a:rPr>
              <a:t>ë</a:t>
            </a:r>
            <a:r>
              <a:rPr lang="sq-AL" sz="2400" b="1" dirty="0" smtClean="0">
                <a:latin typeface="Cambria" panose="02040503050406030204" pitchFamily="18" charset="0"/>
                <a:ea typeface="Cambria" panose="02040503050406030204" pitchFamily="18" charset="0"/>
                <a:cs typeface="Arial" pitchFamily="34" charset="0"/>
              </a:rPr>
              <a:t> diskutohet </a:t>
            </a:r>
            <a:r>
              <a:rPr lang="en-GB" sz="2400" b="1" dirty="0" smtClean="0">
                <a:latin typeface="Cambria" panose="02040503050406030204" pitchFamily="18" charset="0"/>
                <a:ea typeface="Cambria" panose="02040503050406030204" pitchFamily="18" charset="0"/>
                <a:cs typeface="Arial" pitchFamily="34" charset="0"/>
              </a:rPr>
              <a:t> </a:t>
            </a:r>
            <a:r>
              <a:rPr lang="sq-AL" sz="2400" b="1" dirty="0" smtClean="0">
                <a:latin typeface="Cambria" panose="02040503050406030204" pitchFamily="18" charset="0"/>
                <a:ea typeface="Cambria" panose="02040503050406030204" pitchFamily="18" charset="0"/>
                <a:cs typeface="Arial" pitchFamily="34" charset="0"/>
              </a:rPr>
              <a:t>rreth tij si një konsideratë e përditshme </a:t>
            </a:r>
            <a:r>
              <a:rPr lang="fr-CH" sz="2400" b="1" dirty="0" smtClean="0">
                <a:latin typeface="Cambria" panose="02040503050406030204" pitchFamily="18" charset="0"/>
                <a:ea typeface="Cambria" panose="02040503050406030204" pitchFamily="18" charset="0"/>
                <a:cs typeface="Arial" pitchFamily="34" charset="0"/>
              </a:rPr>
              <a:t>.</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2400" dirty="0" smtClean="0">
                <a:latin typeface="Cambria" panose="02040503050406030204" pitchFamily="18" charset="0"/>
                <a:ea typeface="Cambria" panose="02040503050406030204" pitchFamily="18" charset="0"/>
              </a:rPr>
              <a:t> </a:t>
            </a:r>
            <a:r>
              <a:rPr lang="en-US" sz="2400" b="1" dirty="0" smtClean="0">
                <a:solidFill>
                  <a:srgbClr val="002060"/>
                </a:solidFill>
                <a:latin typeface="Cambria" panose="02040503050406030204" pitchFamily="18" charset="0"/>
                <a:ea typeface="Cambria" panose="02040503050406030204" pitchFamily="18" charset="0"/>
              </a:rPr>
              <a:t>LPP-ja</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80728"/>
            <a:ext cx="9067800" cy="5877272"/>
          </a:xfrm>
        </p:spPr>
        <p:txBody>
          <a:bodyPr>
            <a:normAutofit fontScale="92500" lnSpcReduction="10000"/>
          </a:bodyPr>
          <a:lstStyle/>
          <a:p>
            <a:pPr algn="just">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Kërkesat në </a:t>
            </a:r>
            <a:r>
              <a:rPr lang="sq-AL" sz="2400" b="1" dirty="0">
                <a:latin typeface="Cambria" panose="02040503050406030204" pitchFamily="18" charset="0"/>
                <a:ea typeface="Cambria" panose="02040503050406030204" pitchFamily="18" charset="0"/>
                <a:cs typeface="Arial" panose="020B0604020202020204" pitchFamily="34" charset="0"/>
              </a:rPr>
              <a:t>lidhje me Integritetin dhe Pavarësinë e Institucioneve </a:t>
            </a:r>
            <a:r>
              <a:rPr lang="sq-AL" sz="2400" b="1" dirty="0" smtClean="0">
                <a:latin typeface="Cambria" panose="02040503050406030204" pitchFamily="18" charset="0"/>
                <a:ea typeface="Cambria" panose="02040503050406030204" pitchFamily="18" charset="0"/>
                <a:cs typeface="Arial" panose="020B0604020202020204" pitchFamily="34" charset="0"/>
              </a:rPr>
              <a:t>kryesore t</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Prokurimit </a:t>
            </a:r>
            <a:r>
              <a:rPr lang="sq-AL" sz="2400" b="1" dirty="0" smtClean="0">
                <a:latin typeface="Cambria" panose="02040503050406030204" pitchFamily="18" charset="0"/>
                <a:ea typeface="Cambria" panose="02040503050406030204" pitchFamily="18" charset="0"/>
                <a:cs typeface="Arial" panose="020B0604020202020204" pitchFamily="34" charset="0"/>
              </a:rPr>
              <a:t>janë t</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përcaktuara me </a:t>
            </a:r>
            <a:r>
              <a:rPr lang="sq-AL" sz="2400" b="1" dirty="0" smtClean="0">
                <a:latin typeface="Cambria" panose="02040503050406030204" pitchFamily="18" charset="0"/>
                <a:ea typeface="Cambria" panose="02040503050406030204" pitchFamily="18" charset="0"/>
                <a:cs typeface="Arial" panose="020B0604020202020204" pitchFamily="34" charset="0"/>
              </a:rPr>
              <a:t>Ligjin e prokurimit publik.</a:t>
            </a:r>
          </a:p>
          <a:p>
            <a:pPr algn="just">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Qëllimi </a:t>
            </a:r>
            <a:r>
              <a:rPr lang="sq-AL" sz="2400" b="1" dirty="0">
                <a:latin typeface="Cambria" panose="02040503050406030204" pitchFamily="18" charset="0"/>
                <a:ea typeface="Cambria" panose="02040503050406030204" pitchFamily="18" charset="0"/>
                <a:cs typeface="Arial" panose="020B0604020202020204" pitchFamily="34" charset="0"/>
              </a:rPr>
              <a:t>i ligjit te PP është të siguroj mënyrën më efikase, më transparente dhe më të drejtë të shfrytëzimit të fondeve </a:t>
            </a:r>
            <a:r>
              <a:rPr lang="sq-AL" sz="2400" b="1" dirty="0" smtClean="0">
                <a:latin typeface="Cambria" panose="02040503050406030204" pitchFamily="18" charset="0"/>
                <a:ea typeface="Cambria" panose="02040503050406030204" pitchFamily="18" charset="0"/>
                <a:cs typeface="Arial" panose="020B0604020202020204" pitchFamily="34" charset="0"/>
              </a:rPr>
              <a:t>publike.</a:t>
            </a:r>
          </a:p>
          <a:p>
            <a:pPr algn="just">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siguroj integritetin dhe përgjegjësinë e zyrtarëve publik, nëpunësve civil dhe personave të tjerë që kryejnë ose janë të përfshirë në një aktivitet të </a:t>
            </a:r>
            <a:r>
              <a:rPr lang="sq-AL" sz="2400" b="1" dirty="0" smtClean="0">
                <a:latin typeface="Cambria" panose="02040503050406030204" pitchFamily="18" charset="0"/>
                <a:ea typeface="Cambria" panose="02040503050406030204" pitchFamily="18" charset="0"/>
                <a:cs typeface="Arial" panose="020B0604020202020204" pitchFamily="34" charset="0"/>
              </a:rPr>
              <a:t>prokurimit . </a:t>
            </a:r>
          </a:p>
          <a:p>
            <a:pPr algn="just">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nxisë krijimin e një kulture institucionale të profesionalizuar të pandikuar nga interesat materiale, të paanshme, etike</a:t>
            </a:r>
            <a:r>
              <a:rPr lang="sq-AL" sz="2400" dirty="0">
                <a:latin typeface="Cambria" panose="02040503050406030204" pitchFamily="18" charset="0"/>
                <a:ea typeface="Cambria" panose="02040503050406030204" pitchFamily="18" charset="0"/>
                <a:cs typeface="Arial" panose="020B0604020202020204" pitchFamily="34" charset="0"/>
              </a:rPr>
              <a:t>, në mesin e personave zyrtarë që kryejnë ose janë të përfshirë në një aktivitet të </a:t>
            </a:r>
            <a:r>
              <a:rPr lang="sq-AL" sz="2400" dirty="0" smtClean="0">
                <a:latin typeface="Cambria" panose="02040503050406030204" pitchFamily="18" charset="0"/>
                <a:ea typeface="Cambria" panose="02040503050406030204" pitchFamily="18" charset="0"/>
                <a:cs typeface="Arial" panose="020B0604020202020204" pitchFamily="34" charset="0"/>
              </a:rPr>
              <a:t>prokurimit.</a:t>
            </a:r>
          </a:p>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Duke </a:t>
            </a:r>
            <a:r>
              <a:rPr lang="sq-AL" sz="2400" dirty="0">
                <a:latin typeface="Cambria" panose="02040503050406030204" pitchFamily="18" charset="0"/>
                <a:ea typeface="Cambria" panose="02040503050406030204" pitchFamily="18" charset="0"/>
                <a:cs typeface="Arial" panose="020B0604020202020204" pitchFamily="34" charset="0"/>
              </a:rPr>
              <a:t>kërkuar nga personat e tillë që të </a:t>
            </a:r>
            <a:r>
              <a:rPr lang="sq-AL" sz="2400" dirty="0" smtClean="0">
                <a:latin typeface="Cambria" panose="02040503050406030204" pitchFamily="18" charset="0"/>
                <a:ea typeface="Cambria" panose="02040503050406030204" pitchFamily="18" charset="0"/>
                <a:cs typeface="Arial" panose="020B0604020202020204" pitchFamily="34" charset="0"/>
              </a:rPr>
              <a:t>respektojnë </a:t>
            </a:r>
            <a:r>
              <a:rPr lang="sq-AL" sz="2400" dirty="0">
                <a:latin typeface="Cambria" panose="02040503050406030204" pitchFamily="18" charset="0"/>
                <a:ea typeface="Cambria" panose="02040503050406030204" pitchFamily="18" charset="0"/>
                <a:cs typeface="Arial" panose="020B0604020202020204" pitchFamily="34" charset="0"/>
              </a:rPr>
              <a:t>parimin e shfrytëzimit sa më efikas, me kosto ekonomike, transparent dhe të drejtë të fondeve dhe burimeve </a:t>
            </a:r>
            <a:r>
              <a:rPr lang="sq-AL" sz="2400" dirty="0" smtClean="0">
                <a:latin typeface="Cambria" panose="02040503050406030204" pitchFamily="18" charset="0"/>
                <a:ea typeface="Cambria" panose="02040503050406030204" pitchFamily="18" charset="0"/>
                <a:cs typeface="Arial" panose="020B0604020202020204" pitchFamily="34" charset="0"/>
              </a:rPr>
              <a:t>publike, </a:t>
            </a:r>
            <a:r>
              <a:rPr lang="sq-AL" sz="2400" dirty="0">
                <a:latin typeface="Cambria" panose="02040503050406030204" pitchFamily="18" charset="0"/>
                <a:ea typeface="Cambria" panose="02040503050406030204" pitchFamily="18" charset="0"/>
                <a:cs typeface="Arial" panose="020B0604020202020204" pitchFamily="34" charset="0"/>
              </a:rPr>
              <a:t>ndërkaq duke iu përmbajtur rreptësishtë procedurave dhe kushteve qenësore të këtij ligji</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(Neni 1, 2 dhe 3 i LPP).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b="1" i="1"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852850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GB" sz="2400" b="1" dirty="0" err="1" smtClean="0">
                <a:solidFill>
                  <a:srgbClr val="002060"/>
                </a:solidFill>
                <a:latin typeface="Cambria" panose="02040503050406030204" pitchFamily="18" charset="0"/>
                <a:ea typeface="Cambria" panose="02040503050406030204" pitchFamily="18" charset="0"/>
              </a:rPr>
              <a:t>Korniza</a:t>
            </a:r>
            <a:r>
              <a:rPr lang="en-GB" sz="2400" b="1" dirty="0" smtClean="0">
                <a:solidFill>
                  <a:srgbClr val="002060"/>
                </a:solidFill>
                <a:latin typeface="Cambria" panose="02040503050406030204" pitchFamily="18" charset="0"/>
                <a:ea typeface="Cambria" panose="02040503050406030204" pitchFamily="18" charset="0"/>
              </a:rPr>
              <a:t> </a:t>
            </a:r>
            <a:r>
              <a:rPr lang="en-GB" sz="2400" b="1" dirty="0" err="1" smtClean="0">
                <a:solidFill>
                  <a:srgbClr val="002060"/>
                </a:solidFill>
                <a:latin typeface="Cambria" panose="02040503050406030204" pitchFamily="18" charset="0"/>
                <a:ea typeface="Cambria" panose="02040503050406030204" pitchFamily="18" charset="0"/>
              </a:rPr>
              <a:t>Ligjore</a:t>
            </a:r>
            <a:r>
              <a:rPr lang="en-GB" sz="2400" b="1" dirty="0" smtClean="0">
                <a:solidFill>
                  <a:srgbClr val="002060"/>
                </a:solidFill>
                <a:latin typeface="Cambria" panose="02040503050406030204" pitchFamily="18" charset="0"/>
                <a:ea typeface="Cambria" panose="02040503050406030204" pitchFamily="18" charset="0"/>
              </a:rPr>
              <a:t> </a:t>
            </a:r>
            <a:r>
              <a:rPr lang="en-GB" sz="2400" b="1" dirty="0" err="1" smtClean="0">
                <a:solidFill>
                  <a:srgbClr val="002060"/>
                </a:solidFill>
                <a:latin typeface="Cambria" panose="02040503050406030204" pitchFamily="18" charset="0"/>
                <a:ea typeface="Cambria" panose="02040503050406030204" pitchFamily="18" charset="0"/>
              </a:rPr>
              <a:t>për</a:t>
            </a:r>
            <a:r>
              <a:rPr lang="en-GB" sz="2400" b="1" dirty="0" smtClean="0">
                <a:solidFill>
                  <a:srgbClr val="002060"/>
                </a:solidFill>
                <a:latin typeface="Cambria" panose="02040503050406030204" pitchFamily="18" charset="0"/>
                <a:ea typeface="Cambria" panose="02040503050406030204" pitchFamily="18" charset="0"/>
              </a:rPr>
              <a:t> </a:t>
            </a:r>
            <a:r>
              <a:rPr lang="en-GB" sz="2400" b="1" dirty="0" err="1" smtClean="0">
                <a:solidFill>
                  <a:srgbClr val="002060"/>
                </a:solidFill>
                <a:latin typeface="Cambria" panose="02040503050406030204" pitchFamily="18" charset="0"/>
                <a:ea typeface="Cambria" panose="02040503050406030204" pitchFamily="18" charset="0"/>
              </a:rPr>
              <a:t>Integritet</a:t>
            </a:r>
            <a:r>
              <a:rPr lang="en-GB" sz="2400" b="1" dirty="0" smtClean="0">
                <a:solidFill>
                  <a:srgbClr val="002060"/>
                </a:solidFill>
                <a:latin typeface="Cambria" panose="02040503050406030204" pitchFamily="18" charset="0"/>
                <a:ea typeface="Cambria" panose="02040503050406030204" pitchFamily="18" charset="0"/>
              </a:rPr>
              <a:t> </a:t>
            </a:r>
            <a:r>
              <a:rPr lang="en-GB" sz="2400" b="1" dirty="0" err="1" smtClean="0">
                <a:solidFill>
                  <a:srgbClr val="002060"/>
                </a:solidFill>
                <a:latin typeface="Cambria" panose="02040503050406030204" pitchFamily="18" charset="0"/>
                <a:ea typeface="Cambria" panose="02040503050406030204" pitchFamily="18" charset="0"/>
              </a:rPr>
              <a:t>në</a:t>
            </a:r>
            <a:r>
              <a:rPr lang="en-GB" sz="2400" b="1" dirty="0" smtClean="0">
                <a:solidFill>
                  <a:srgbClr val="002060"/>
                </a:solidFill>
                <a:latin typeface="Cambria" panose="02040503050406030204" pitchFamily="18" charset="0"/>
                <a:ea typeface="Cambria" panose="02040503050406030204" pitchFamily="18" charset="0"/>
              </a:rPr>
              <a:t> </a:t>
            </a:r>
            <a:r>
              <a:rPr lang="en-GB" sz="2400" b="1" dirty="0" err="1" smtClean="0">
                <a:solidFill>
                  <a:srgbClr val="002060"/>
                </a:solidFill>
                <a:latin typeface="Cambria" panose="02040503050406030204" pitchFamily="18" charset="0"/>
                <a:ea typeface="Cambria" panose="02040503050406030204" pitchFamily="18" charset="0"/>
              </a:rPr>
              <a:t>Prokurim</a:t>
            </a:r>
            <a:r>
              <a:rPr lang="en-GB" sz="2400" b="1" dirty="0" smtClean="0">
                <a:solidFill>
                  <a:srgbClr val="002060"/>
                </a:solidFill>
                <a:latin typeface="Cambria" panose="02040503050406030204" pitchFamily="18" charset="0"/>
                <a:ea typeface="Cambria" panose="02040503050406030204" pitchFamily="18" charset="0"/>
              </a:rPr>
              <a:t> </a:t>
            </a:r>
            <a:r>
              <a:rPr lang="en-GB" sz="2400" b="1" dirty="0" err="1" smtClean="0">
                <a:solidFill>
                  <a:srgbClr val="002060"/>
                </a:solidFill>
                <a:latin typeface="Cambria" panose="02040503050406030204" pitchFamily="18" charset="0"/>
                <a:ea typeface="Cambria" panose="02040503050406030204" pitchFamily="18" charset="0"/>
              </a:rPr>
              <a:t>Publik</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pPr>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Ligji</a:t>
            </a:r>
            <a:r>
              <a:rPr lang="en-US" sz="2400" dirty="0" smtClean="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i Prokurimit </a:t>
            </a:r>
            <a:r>
              <a:rPr lang="en-US" sz="2400" dirty="0" err="1" smtClean="0">
                <a:latin typeface="Cambria" panose="02040503050406030204" pitchFamily="18" charset="0"/>
                <a:ea typeface="Cambria" panose="02040503050406030204" pitchFamily="18" charset="0"/>
              </a:rPr>
              <a:t>Publik</a:t>
            </a:r>
            <a:r>
              <a:rPr lang="en-US" sz="2400" dirty="0" smtClean="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Strategjia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Kombetare</a:t>
            </a:r>
            <a:r>
              <a:rPr lang="en-US" sz="2400" dirty="0" smtClean="0">
                <a:latin typeface="Cambria" panose="02040503050406030204" pitchFamily="18" charset="0"/>
                <a:ea typeface="Cambria" panose="02040503050406030204" pitchFamily="18" charset="0"/>
              </a:rPr>
              <a:t> e Prokurimit </a:t>
            </a:r>
            <a:r>
              <a:rPr lang="en-US" sz="2400" dirty="0" err="1" smtClean="0">
                <a:latin typeface="Cambria" panose="02040503050406030204" pitchFamily="18" charset="0"/>
                <a:ea typeface="Cambria" panose="02040503050406030204" pitchFamily="18" charset="0"/>
              </a:rPr>
              <a:t>Publik</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Kodi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Etik</a:t>
            </a:r>
            <a:r>
              <a:rPr lang="en-US" sz="2400" dirty="0" smtClean="0">
                <a:latin typeface="Cambria" panose="02040503050406030204" pitchFamily="18" charset="0"/>
                <a:ea typeface="Cambria" panose="02040503050406030204" pitchFamily="18" charset="0"/>
              </a:rPr>
              <a:t> i Prokurimit </a:t>
            </a:r>
            <a:r>
              <a:rPr lang="en-US" sz="2400" dirty="0" err="1" smtClean="0">
                <a:latin typeface="Cambria" panose="02040503050406030204" pitchFamily="18" charset="0"/>
                <a:ea typeface="Cambria" panose="02040503050406030204" pitchFamily="18" charset="0"/>
              </a:rPr>
              <a:t>Publik</a:t>
            </a:r>
            <a:r>
              <a:rPr lang="en-US" sz="2400" dirty="0" smtClean="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Deklarata</a:t>
            </a:r>
            <a:r>
              <a:rPr lang="en-US" sz="2400" dirty="0" smtClean="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n</a:t>
            </a:r>
            <a:r>
              <a:rPr lang="sq-AL" sz="2400" dirty="0" smtClean="0">
                <a:latin typeface="Cambria" panose="02040503050406030204" pitchFamily="18" charset="0"/>
                <a:ea typeface="Cambria" panose="02040503050406030204" pitchFamily="18" charset="0"/>
              </a:rPr>
              <a:t>ë</a:t>
            </a:r>
            <a:r>
              <a:rPr lang="en-US" sz="2400" dirty="0" smtClean="0">
                <a:latin typeface="Cambria" panose="02040503050406030204" pitchFamily="18" charset="0"/>
                <a:ea typeface="Cambria" panose="02040503050406030204" pitchFamily="18" charset="0"/>
              </a:rPr>
              <a:t>n </a:t>
            </a:r>
            <a:r>
              <a:rPr lang="en-US" sz="2400" dirty="0" err="1" smtClean="0">
                <a:latin typeface="Cambria" panose="02040503050406030204" pitchFamily="18" charset="0"/>
                <a:ea typeface="Cambria" panose="02040503050406030204" pitchFamily="18" charset="0"/>
              </a:rPr>
              <a:t>betim</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zyrtarët</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prokurimit</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Deklarata</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n</a:t>
            </a:r>
            <a:r>
              <a:rPr lang="sq-AL" sz="2400" dirty="0" smtClean="0">
                <a:latin typeface="Cambria" panose="02040503050406030204" pitchFamily="18" charset="0"/>
                <a:ea typeface="Cambria" panose="02040503050406030204" pitchFamily="18" charset="0"/>
              </a:rPr>
              <a:t>ë</a:t>
            </a:r>
            <a:r>
              <a:rPr lang="en-US" sz="2400" dirty="0" smtClean="0">
                <a:latin typeface="Cambria" panose="02040503050406030204" pitchFamily="18" charset="0"/>
                <a:ea typeface="Cambria" panose="02040503050406030204" pitchFamily="18" charset="0"/>
              </a:rPr>
              <a:t>n </a:t>
            </a:r>
            <a:r>
              <a:rPr lang="en-US" sz="2400" dirty="0" err="1" smtClean="0">
                <a:latin typeface="Cambria" panose="02040503050406030204" pitchFamily="18" charset="0"/>
                <a:ea typeface="Cambria" panose="02040503050406030204" pitchFamily="18" charset="0"/>
              </a:rPr>
              <a:t>betim</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a:t>
            </a:r>
            <a:r>
              <a:rPr lang="en-US" sz="2400" dirty="0" err="1" smtClean="0">
                <a:latin typeface="Cambria" panose="02040503050406030204" pitchFamily="18" charset="0"/>
                <a:ea typeface="Cambria" panose="02040503050406030204" pitchFamily="18" charset="0"/>
              </a:rPr>
              <a:t>nëtarët</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komisionit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vlerësimin</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tenderëve</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Deklarata</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n</a:t>
            </a:r>
            <a:r>
              <a:rPr lang="sq-AL" sz="2400" dirty="0" smtClean="0">
                <a:latin typeface="Cambria" panose="02040503050406030204" pitchFamily="18" charset="0"/>
                <a:ea typeface="Cambria" panose="02040503050406030204" pitchFamily="18" charset="0"/>
              </a:rPr>
              <a:t>ë</a:t>
            </a:r>
            <a:r>
              <a:rPr lang="en-US" sz="2400" dirty="0" smtClean="0">
                <a:latin typeface="Cambria" panose="02040503050406030204" pitchFamily="18" charset="0"/>
                <a:ea typeface="Cambria" panose="02040503050406030204" pitchFamily="18" charset="0"/>
              </a:rPr>
              <a:t>n </a:t>
            </a:r>
            <a:r>
              <a:rPr lang="en-US" sz="2400" dirty="0" err="1" smtClean="0">
                <a:latin typeface="Cambria" panose="02040503050406030204" pitchFamily="18" charset="0"/>
                <a:ea typeface="Cambria" panose="02040503050406030204" pitchFamily="18" charset="0"/>
              </a:rPr>
              <a:t>betim</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punonjësit</a:t>
            </a:r>
            <a:r>
              <a:rPr lang="en-US" sz="2400" dirty="0" smtClean="0">
                <a:latin typeface="Cambria" panose="02040503050406030204" pitchFamily="18" charset="0"/>
                <a:ea typeface="Cambria" panose="02040503050406030204" pitchFamily="18" charset="0"/>
              </a:rPr>
              <a:t> e KRPP-</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 OSHP-</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AQP-</a:t>
            </a:r>
            <a:r>
              <a:rPr lang="en-US" sz="2400" dirty="0" err="1" smtClean="0">
                <a:latin typeface="Cambria" panose="02040503050406030204" pitchFamily="18" charset="0"/>
                <a:ea typeface="Cambria" panose="02040503050406030204" pitchFamily="18" charset="0"/>
              </a:rPr>
              <a:t>së</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2400" b="1" dirty="0" err="1" smtClean="0">
                <a:solidFill>
                  <a:srgbClr val="002060"/>
                </a:solidFill>
                <a:latin typeface="Cambria" panose="02040503050406030204" pitchFamily="18" charset="0"/>
                <a:ea typeface="Cambria" panose="02040503050406030204" pitchFamily="18" charset="0"/>
              </a:rPr>
              <a:t>Vazhdim</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Rregullorja</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brendshme</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punës</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KRPP-</a:t>
            </a:r>
            <a:r>
              <a:rPr lang="en-US" sz="2400" dirty="0" err="1" smtClean="0">
                <a:latin typeface="Cambria" panose="02040503050406030204" pitchFamily="18" charset="0"/>
                <a:ea typeface="Cambria" panose="02040503050406030204" pitchFamily="18" charset="0"/>
              </a:rPr>
              <a:t>në</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Rregullorja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brendshme</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OSHP-</a:t>
            </a:r>
            <a:r>
              <a:rPr lang="en-US" sz="2400" dirty="0" err="1" smtClean="0">
                <a:latin typeface="Cambria" panose="02040503050406030204" pitchFamily="18" charset="0"/>
                <a:ea typeface="Cambria" panose="02040503050406030204" pitchFamily="18" charset="0"/>
              </a:rPr>
              <a:t>në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Rregullorja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brendshme</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AQP-</a:t>
            </a:r>
            <a:r>
              <a:rPr lang="en-US" sz="2400" dirty="0" err="1" smtClean="0">
                <a:latin typeface="Cambria" panose="02040503050406030204" pitchFamily="18" charset="0"/>
                <a:ea typeface="Cambria" panose="02040503050406030204" pitchFamily="18" charset="0"/>
              </a:rPr>
              <a:t>në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970787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400" b="1" dirty="0" smtClean="0">
                <a:solidFill>
                  <a:srgbClr val="002060"/>
                </a:solidFill>
                <a:latin typeface="Cambria" panose="02040503050406030204" pitchFamily="18" charset="0"/>
                <a:ea typeface="Cambria" panose="02040503050406030204" pitchFamily="18" charset="0"/>
              </a:rPr>
              <a:t>Nenet e LPP-së, që i referohen Integritetit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23</a:t>
            </a:r>
            <a:r>
              <a:rPr lang="sq-AL" sz="2400" dirty="0" smtClean="0">
                <a:latin typeface="Cambria" panose="02040503050406030204" pitchFamily="18" charset="0"/>
                <a:ea typeface="Cambria" panose="02040503050406030204" pitchFamily="18" charset="0"/>
              </a:rPr>
              <a:t>/24/</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Zyrtarët</a:t>
            </a:r>
            <a:r>
              <a:rPr lang="en-US" sz="2400" dirty="0" smtClean="0">
                <a:latin typeface="Cambria" panose="02040503050406030204" pitchFamily="18" charset="0"/>
                <a:ea typeface="Cambria" panose="02040503050406030204" pitchFamily="18" charset="0"/>
              </a:rPr>
              <a:t> e Prokurimit…?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65</a:t>
            </a:r>
            <a:r>
              <a:rPr lang="sq-AL" sz="2400" dirty="0" smtClean="0">
                <a:latin typeface="Cambria" panose="02040503050406030204" pitchFamily="18" charset="0"/>
                <a:ea typeface="Cambria" panose="02040503050406030204" pitchFamily="18" charset="0"/>
              </a:rPr>
              <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Kërkesat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Përshtatshmëri</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86, </a:t>
            </a:r>
            <a:r>
              <a:rPr lang="en-US" sz="2400" dirty="0" err="1" smtClean="0">
                <a:latin typeface="Cambria" panose="02040503050406030204" pitchFamily="18" charset="0"/>
                <a:ea typeface="Cambria" panose="02040503050406030204" pitchFamily="18" charset="0"/>
              </a:rPr>
              <a:t>Komisioni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Rregullativ</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Prokurimit </a:t>
            </a:r>
            <a:r>
              <a:rPr lang="en-US" sz="2400" dirty="0" err="1" smtClean="0">
                <a:latin typeface="Cambria" panose="02040503050406030204" pitchFamily="18" charset="0"/>
                <a:ea typeface="Cambria" panose="02040503050406030204" pitchFamily="18" charset="0"/>
              </a:rPr>
              <a:t>Publik</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89, </a:t>
            </a:r>
            <a:r>
              <a:rPr lang="en-US" sz="2400" dirty="0" err="1" smtClean="0">
                <a:latin typeface="Cambria" panose="02040503050406030204" pitchFamily="18" charset="0"/>
                <a:ea typeface="Cambria" panose="02040503050406030204" pitchFamily="18" charset="0"/>
              </a:rPr>
              <a:t>Emërimi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Anëtarëve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KRPP-</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91, </a:t>
            </a:r>
            <a:r>
              <a:rPr lang="en-US" sz="2400" dirty="0" err="1" smtClean="0">
                <a:latin typeface="Cambria" panose="02040503050406030204" pitchFamily="18" charset="0"/>
                <a:ea typeface="Cambria" panose="02040503050406030204" pitchFamily="18" charset="0"/>
              </a:rPr>
              <a:t>Masat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Zbatuese</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93, </a:t>
            </a:r>
            <a:r>
              <a:rPr lang="en-US" sz="2400" dirty="0" err="1" smtClean="0">
                <a:latin typeface="Cambria" panose="02040503050406030204" pitchFamily="18" charset="0"/>
                <a:ea typeface="Cambria" panose="02040503050406030204" pitchFamily="18" charset="0"/>
              </a:rPr>
              <a:t>Pezullimi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Suspendimi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Anëtarëve</a:t>
            </a:r>
            <a:r>
              <a:rPr lang="en-US" sz="2400" dirty="0" smtClean="0">
                <a:latin typeface="Cambria" panose="02040503050406030204" pitchFamily="18" charset="0"/>
                <a:ea typeface="Cambria" panose="02040503050406030204" pitchFamily="18" charset="0"/>
              </a:rPr>
              <a:t> KRPP-</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96, </a:t>
            </a:r>
            <a:r>
              <a:rPr lang="en-US" sz="2400" dirty="0" err="1" smtClean="0">
                <a:latin typeface="Cambria" panose="02040503050406030204" pitchFamily="18" charset="0"/>
                <a:ea typeface="Cambria" panose="02040503050406030204" pitchFamily="18" charset="0"/>
              </a:rPr>
              <a:t>Emërimi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Largimi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Pezullimi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Drejtorit</a:t>
            </a:r>
            <a:r>
              <a:rPr lang="en-US" sz="2400" dirty="0" smtClean="0">
                <a:latin typeface="Cambria" panose="02040503050406030204" pitchFamily="18" charset="0"/>
                <a:ea typeface="Cambria" panose="02040503050406030204" pitchFamily="18" charset="0"/>
              </a:rPr>
              <a:t> t</a:t>
            </a:r>
            <a:r>
              <a:rPr lang="sq-AL" sz="2400" dirty="0" smtClean="0">
                <a:latin typeface="Cambria" panose="02040503050406030204" pitchFamily="18" charset="0"/>
                <a:ea typeface="Cambria" panose="02040503050406030204" pitchFamily="18" charset="0"/>
              </a:rPr>
              <a:t>ë</a:t>
            </a:r>
            <a:r>
              <a:rPr lang="en-US" sz="2400" dirty="0" smtClean="0">
                <a:latin typeface="Cambria" panose="02040503050406030204" pitchFamily="18" charset="0"/>
                <a:ea typeface="Cambria" panose="02040503050406030204" pitchFamily="18" charset="0"/>
              </a:rPr>
              <a:t> AQP-</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98, </a:t>
            </a:r>
            <a:r>
              <a:rPr lang="en-US" sz="2400" dirty="0" err="1" smtClean="0">
                <a:latin typeface="Cambria" panose="02040503050406030204" pitchFamily="18" charset="0"/>
                <a:ea typeface="Cambria" panose="02040503050406030204" pitchFamily="18" charset="0"/>
              </a:rPr>
              <a:t>Organi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Shqyrtues</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Prokurimit…?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100, </a:t>
            </a:r>
            <a:r>
              <a:rPr lang="en-US" sz="2400" dirty="0" err="1" smtClean="0">
                <a:latin typeface="Cambria" panose="02040503050406030204" pitchFamily="18" charset="0"/>
                <a:ea typeface="Cambria" panose="02040503050406030204" pitchFamily="18" charset="0"/>
              </a:rPr>
              <a:t>Emërimi</a:t>
            </a:r>
            <a:r>
              <a:rPr lang="en-US" sz="2400" dirty="0" smtClean="0">
                <a:latin typeface="Cambria" panose="02040503050406030204" pitchFamily="18" charset="0"/>
                <a:ea typeface="Cambria" panose="02040503050406030204" pitchFamily="18" charset="0"/>
              </a:rPr>
              <a:t> i </a:t>
            </a:r>
            <a:r>
              <a:rPr lang="sq-AL" sz="2400" dirty="0" smtClean="0">
                <a:latin typeface="Cambria" panose="02040503050406030204" pitchFamily="18" charset="0"/>
                <a:ea typeface="Cambria" panose="02040503050406030204" pitchFamily="18" charset="0"/>
              </a:rPr>
              <a:t>K</a:t>
            </a:r>
            <a:r>
              <a:rPr lang="en-US" sz="2400" dirty="0" err="1" smtClean="0">
                <a:latin typeface="Cambria" panose="02040503050406030204" pitchFamily="18" charset="0"/>
                <a:ea typeface="Cambria" panose="02040503050406030204" pitchFamily="18" charset="0"/>
              </a:rPr>
              <a:t>ryetarit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Anëtarëve</a:t>
            </a:r>
            <a:r>
              <a:rPr lang="en-US" sz="2400" dirty="0" smtClean="0">
                <a:latin typeface="Cambria" panose="02040503050406030204" pitchFamily="18" charset="0"/>
                <a:ea typeface="Cambria" panose="02040503050406030204" pitchFamily="18" charset="0"/>
              </a:rPr>
              <a:t> te OSHP-</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101, </a:t>
            </a:r>
            <a:r>
              <a:rPr lang="en-US" sz="2400" dirty="0" err="1" smtClean="0">
                <a:latin typeface="Cambria" panose="02040503050406030204" pitchFamily="18" charset="0"/>
                <a:ea typeface="Cambria" panose="02040503050406030204" pitchFamily="18" charset="0"/>
              </a:rPr>
              <a:t>Suspendimi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Largimi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Shkarkimi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Kryetarit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A</a:t>
            </a:r>
            <a:r>
              <a:rPr lang="en-US" sz="2400" dirty="0" err="1" smtClean="0">
                <a:latin typeface="Cambria" panose="02040503050406030204" pitchFamily="18" charset="0"/>
                <a:ea typeface="Cambria" panose="02040503050406030204" pitchFamily="18" charset="0"/>
              </a:rPr>
              <a:t>nëtarëve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OSHP-</a:t>
            </a:r>
            <a:r>
              <a:rPr lang="en-US" sz="2400" dirty="0" err="1" smtClean="0">
                <a:latin typeface="Cambria" panose="02040503050406030204" pitchFamily="18" charset="0"/>
                <a:ea typeface="Cambria" panose="02040503050406030204" pitchFamily="18" charset="0"/>
              </a:rPr>
              <a:t>së</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130, </a:t>
            </a:r>
            <a:r>
              <a:rPr lang="en-US" sz="2400" dirty="0" err="1" smtClean="0">
                <a:latin typeface="Cambria" panose="02040503050406030204" pitchFamily="18" charset="0"/>
                <a:ea typeface="Cambria" panose="02040503050406030204" pitchFamily="18" charset="0"/>
              </a:rPr>
              <a:t>Ndikimi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Paligjshëm</a:t>
            </a:r>
            <a:r>
              <a:rPr lang="en-US" sz="2400" dirty="0" smtClean="0">
                <a:latin typeface="Cambria" panose="02040503050406030204" pitchFamily="18" charset="0"/>
                <a:ea typeface="Cambria" panose="02040503050406030204" pitchFamily="18" charset="0"/>
              </a:rPr>
              <a:t>…?</a:t>
            </a: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70125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altLang="sq-AL" sz="2400" b="1" dirty="0" smtClean="0">
                <a:solidFill>
                  <a:srgbClr val="002060"/>
                </a:solidFill>
                <a:latin typeface="Cambria" panose="02040503050406030204" pitchFamily="18" charset="0"/>
                <a:ea typeface="Cambria" panose="02040503050406030204" pitchFamily="18" charset="0"/>
                <a:cs typeface="Cambria" panose="02040503050406030204" pitchFamily="18" charset="0"/>
              </a:rPr>
              <a:t>OBJEKTIVAT</a:t>
            </a:r>
            <a:endParaRPr lang="en-US" sz="2400"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838200"/>
            <a:ext cx="9144000" cy="6019800"/>
          </a:xfrm>
        </p:spPr>
        <p:txBody>
          <a:bodyPr/>
          <a:lstStyle/>
          <a:p>
            <a:pPr>
              <a:buFont typeface="Wingdings" panose="05000000000000000000" pitchFamily="2" charset="2"/>
              <a:buChar char="§"/>
            </a:pPr>
            <a:r>
              <a:rPr lang="fr-CH" sz="2400" dirty="0" err="1" smtClean="0">
                <a:latin typeface="Cambria" panose="02040503050406030204" pitchFamily="18" charset="0"/>
                <a:ea typeface="Cambria" panose="02040503050406030204" pitchFamily="18" charset="0"/>
                <a:cs typeface="Arial" pitchFamily="34" charset="0"/>
              </a:rPr>
              <a:t>Qëllimi</a:t>
            </a:r>
            <a:r>
              <a:rPr lang="fr-CH" sz="2400" dirty="0" smtClean="0">
                <a:latin typeface="Cambria" panose="02040503050406030204" pitchFamily="18" charset="0"/>
                <a:ea typeface="Cambria" panose="02040503050406030204" pitchFamily="18" charset="0"/>
                <a:cs typeface="Arial" pitchFamily="34" charset="0"/>
              </a:rPr>
              <a:t> </a:t>
            </a:r>
            <a:r>
              <a:rPr lang="fr-CH" sz="2400" dirty="0" err="1" smtClean="0">
                <a:latin typeface="Cambria" panose="02040503050406030204" pitchFamily="18" charset="0"/>
                <a:ea typeface="Cambria" panose="02040503050406030204" pitchFamily="18" charset="0"/>
                <a:cs typeface="Arial" pitchFamily="34" charset="0"/>
              </a:rPr>
              <a:t>dhe</a:t>
            </a:r>
            <a:r>
              <a:rPr lang="fr-CH"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synimi</a:t>
            </a:r>
            <a:r>
              <a:rPr lang="en-GB" sz="2400" dirty="0" smtClean="0">
                <a:latin typeface="Cambria" panose="02040503050406030204" pitchFamily="18" charset="0"/>
                <a:ea typeface="Cambria" panose="02040503050406030204" pitchFamily="18" charset="0"/>
                <a:cs typeface="Arial" pitchFamily="34" charset="0"/>
              </a:rPr>
              <a:t> i </a:t>
            </a:r>
            <a:r>
              <a:rPr lang="en-GB" sz="2400" dirty="0" err="1" smtClean="0">
                <a:latin typeface="Cambria" panose="02040503050406030204" pitchFamily="18" charset="0"/>
                <a:ea typeface="Cambria" panose="02040503050406030204" pitchFamily="18" charset="0"/>
                <a:cs typeface="Arial" pitchFamily="34" charset="0"/>
              </a:rPr>
              <a:t>ketij</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trajnimi</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është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që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ofrohen</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njohuri</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themelore</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për</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integritetin</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administratën</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publike</a:t>
            </a:r>
            <a:r>
              <a:rPr lang="en-GB" sz="2400" dirty="0" smtClean="0">
                <a:latin typeface="Cambria" panose="02040503050406030204" pitchFamily="18" charset="0"/>
                <a:ea typeface="Cambria" panose="02040503050406030204" pitchFamily="18" charset="0"/>
                <a:cs typeface="Arial" pitchFamily="34" charset="0"/>
              </a:rPr>
              <a:t> n</a:t>
            </a:r>
            <a:r>
              <a:rPr lang="sq-AL" sz="2400" dirty="0" smtClean="0">
                <a:latin typeface="Cambria" panose="02040503050406030204" pitchFamily="18" charset="0"/>
                <a:ea typeface="Cambria" panose="02040503050406030204" pitchFamily="18" charset="0"/>
                <a:cs typeface="Arial" pitchFamily="34" charset="0"/>
              </a:rPr>
              <a:t>ë veçanti</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fushën</a:t>
            </a:r>
            <a:r>
              <a:rPr lang="en-GB" sz="2400" dirty="0" smtClean="0">
                <a:latin typeface="Cambria" panose="02040503050406030204" pitchFamily="18" charset="0"/>
                <a:ea typeface="Cambria" panose="02040503050406030204" pitchFamily="18" charset="0"/>
                <a:cs typeface="Arial" pitchFamily="34" charset="0"/>
              </a:rPr>
              <a:t> e </a:t>
            </a:r>
            <a:r>
              <a:rPr lang="en-GB" sz="2400" dirty="0" err="1" smtClean="0">
                <a:latin typeface="Cambria" panose="02040503050406030204" pitchFamily="18" charset="0"/>
                <a:ea typeface="Cambria" panose="02040503050406030204" pitchFamily="18" charset="0"/>
                <a:cs typeface="Arial" pitchFamily="34" charset="0"/>
              </a:rPr>
              <a:t>prokurimit</a:t>
            </a:r>
            <a:r>
              <a:rPr lang="en-GB" sz="2400" dirty="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publik</a:t>
            </a:r>
            <a:r>
              <a:rPr lang="en-GB" sz="2400" dirty="0" smtClean="0">
                <a:latin typeface="Cambria" panose="02040503050406030204" pitchFamily="18" charset="0"/>
                <a:ea typeface="Cambria" panose="02040503050406030204" pitchFamily="18" charset="0"/>
                <a:cs typeface="Arial" pitchFamily="34" charset="0"/>
              </a:rPr>
              <a:t>.</a:t>
            </a:r>
          </a:p>
          <a:p>
            <a:pPr>
              <a:buFont typeface="Wingdings" panose="05000000000000000000" pitchFamily="2" charset="2"/>
              <a:buChar char="§"/>
            </a:pPr>
            <a:endParaRPr lang="en-GB" sz="2400" dirty="0" smtClean="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en-GB" sz="2400" dirty="0" err="1" smtClean="0">
                <a:latin typeface="Cambria" panose="02040503050406030204" pitchFamily="18" charset="0"/>
                <a:ea typeface="Cambria" panose="02040503050406030204" pitchFamily="18" charset="0"/>
                <a:cs typeface="Arial" pitchFamily="34" charset="0"/>
              </a:rPr>
              <a:t>Gjithashtu</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integriteti</a:t>
            </a:r>
            <a:r>
              <a:rPr lang="en-GB" sz="2400" dirty="0" smtClean="0">
                <a:latin typeface="Cambria" panose="02040503050406030204" pitchFamily="18" charset="0"/>
                <a:ea typeface="Cambria" panose="02040503050406030204" pitchFamily="18" charset="0"/>
                <a:cs typeface="Arial" pitchFamily="34" charset="0"/>
              </a:rPr>
              <a:t> ka </a:t>
            </a:r>
            <a:r>
              <a:rPr lang="en-GB" sz="2400" dirty="0" err="1" smtClean="0">
                <a:latin typeface="Cambria" panose="02040503050406030204" pitchFamily="18" charset="0"/>
                <a:ea typeface="Cambria" panose="02040503050406030204" pitchFamily="18" charset="0"/>
                <a:cs typeface="Arial" pitchFamily="34" charset="0"/>
              </a:rPr>
              <a:t>për</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synim</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fuqizimin</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institucional</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kundër</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korrupsionit</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dhe</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dukurive</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tjera</a:t>
            </a:r>
            <a:r>
              <a:rPr lang="en-GB" sz="2400" dirty="0" smtClean="0">
                <a:latin typeface="Cambria" panose="02040503050406030204" pitchFamily="18" charset="0"/>
                <a:ea typeface="Cambria" panose="02040503050406030204" pitchFamily="18" charset="0"/>
                <a:cs typeface="Arial" pitchFamily="34" charset="0"/>
              </a:rPr>
              <a:t> negative. </a:t>
            </a:r>
          </a:p>
          <a:p>
            <a:pPr>
              <a:buFont typeface="Wingdings" panose="05000000000000000000" pitchFamily="2" charset="2"/>
              <a:buChar char="§"/>
            </a:pPr>
            <a:r>
              <a:rPr lang="en-GB" sz="2400" dirty="0" err="1">
                <a:latin typeface="Cambria" panose="02040503050406030204" pitchFamily="18" charset="0"/>
                <a:ea typeface="Cambria" panose="02040503050406030204" pitchFamily="18" charset="0"/>
              </a:rPr>
              <a:t>Korniza</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Ligjore</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për</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Integritet</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në</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Prokurim</a:t>
            </a:r>
            <a:r>
              <a:rPr lang="en-GB" sz="2400" dirty="0">
                <a:latin typeface="Cambria" panose="02040503050406030204" pitchFamily="18" charset="0"/>
                <a:ea typeface="Cambria" panose="02040503050406030204" pitchFamily="18" charset="0"/>
              </a:rPr>
              <a:t> </a:t>
            </a:r>
            <a:r>
              <a:rPr lang="en-GB" sz="2400" dirty="0" err="1" smtClean="0">
                <a:latin typeface="Cambria" panose="02040503050406030204" pitchFamily="18" charset="0"/>
                <a:ea typeface="Cambria" panose="02040503050406030204" pitchFamily="18" charset="0"/>
              </a:rPr>
              <a:t>Publik</a:t>
            </a:r>
            <a:endParaRPr lang="en-GB"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Kodi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Etik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 public.</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Çfarë është </a:t>
            </a:r>
            <a:r>
              <a:rPr lang="sq-AL" sz="2400" dirty="0" smtClean="0">
                <a:latin typeface="Cambria" panose="02040503050406030204" pitchFamily="18" charset="0"/>
                <a:ea typeface="Cambria" panose="02040503050406030204" pitchFamily="18" charset="0"/>
              </a:rPr>
              <a:t>Korrupsioni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lufta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kunder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tij</a:t>
            </a:r>
            <a:r>
              <a:rPr lang="en-US" sz="2400" dirty="0" smtClean="0">
                <a:latin typeface="Cambria" panose="02040503050406030204" pitchFamily="18" charset="0"/>
                <a:ea typeface="Cambria" panose="02040503050406030204" pitchFamily="18"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Konflikti i Interesit si fenomen </a:t>
            </a:r>
            <a:r>
              <a:rPr lang="sq-AL" sz="2400" dirty="0" err="1" smtClean="0">
                <a:latin typeface="Cambria" panose="02040503050406030204" pitchFamily="18" charset="0"/>
                <a:ea typeface="Cambria" panose="02040503050406030204" pitchFamily="18" charset="0"/>
              </a:rPr>
              <a:t>korruptiv</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en-GB"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en-GB" sz="2400" dirty="0" smtClean="0">
              <a:latin typeface="Cambria" panose="02040503050406030204" pitchFamily="18" charset="0"/>
              <a:ea typeface="Cambria" panose="02040503050406030204" pitchFamily="18" charset="0"/>
              <a:cs typeface="Arial" pitchFamily="34" charset="0"/>
            </a:endParaRPr>
          </a:p>
          <a:p>
            <a:pPr marL="0" indent="0">
              <a:buNone/>
            </a:pP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z="2400" b="1" dirty="0" err="1" smtClean="0">
                <a:solidFill>
                  <a:srgbClr val="002060"/>
                </a:solidFill>
                <a:latin typeface="Cambria" panose="02040503050406030204" pitchFamily="18" charset="0"/>
                <a:ea typeface="Cambria" panose="02040503050406030204" pitchFamily="18" charset="0"/>
              </a:rPr>
              <a:t>Kodi</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Etik</a:t>
            </a:r>
            <a:r>
              <a:rPr lang="en-US" sz="2400" b="1" dirty="0" smtClean="0">
                <a:solidFill>
                  <a:srgbClr val="002060"/>
                </a:solidFill>
                <a:latin typeface="Cambria" panose="02040503050406030204" pitchFamily="18" charset="0"/>
                <a:ea typeface="Cambria" panose="02040503050406030204" pitchFamily="18" charset="0"/>
              </a:rPr>
              <a:t> i PP-</a:t>
            </a:r>
            <a:r>
              <a:rPr lang="en-US" sz="2400" b="1" dirty="0" err="1" smtClean="0">
                <a:solidFill>
                  <a:srgbClr val="002060"/>
                </a:solidFill>
                <a:latin typeface="Cambria" panose="02040503050406030204" pitchFamily="18" charset="0"/>
                <a:ea typeface="Cambria" panose="02040503050406030204" pitchFamily="18" charset="0"/>
              </a:rPr>
              <a:t>së</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09600"/>
            <a:ext cx="9144000" cy="6248400"/>
          </a:xfrm>
        </p:spPr>
        <p:txBody>
          <a:bodyPr>
            <a:normAutofit/>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Konform nenit 91.2 të Ligjit Nr. 04/L-042, Ligji për Prokurimin Publik në Kosovë, Komisioni Rregullativ i Prokurimit Publik ka hartuar dhe nxjerr Kodin Etik, i cili duhet të  respektohet nga të gjithë nëpunësit publik, shërbyesit civil dhe personat e tjerë të punësuar nga autoritetet kontraktuese</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“Kodi </a:t>
            </a:r>
            <a:r>
              <a:rPr lang="en-GB" sz="2400" dirty="0" smtClean="0">
                <a:latin typeface="Cambria" panose="02040503050406030204" pitchFamily="18" charset="0"/>
                <a:ea typeface="Cambria" panose="02040503050406030204" pitchFamily="18" charset="0"/>
                <a:cs typeface="Arial" panose="020B0604020202020204" pitchFamily="34" charset="0"/>
              </a:rPr>
              <a:t>E</a:t>
            </a:r>
            <a:r>
              <a:rPr lang="sq-AL" sz="2400" dirty="0" smtClean="0">
                <a:latin typeface="Cambria" panose="02040503050406030204" pitchFamily="18" charset="0"/>
                <a:ea typeface="Cambria" panose="02040503050406030204" pitchFamily="18" charset="0"/>
                <a:cs typeface="Arial" panose="020B0604020202020204" pitchFamily="34" charset="0"/>
              </a:rPr>
              <a:t>tik </a:t>
            </a:r>
            <a:r>
              <a:rPr lang="sq-AL" sz="2400" dirty="0">
                <a:latin typeface="Cambria" panose="02040503050406030204" pitchFamily="18" charset="0"/>
                <a:ea typeface="Cambria" panose="02040503050406030204" pitchFamily="18" charset="0"/>
                <a:cs typeface="Arial" panose="020B0604020202020204" pitchFamily="34" charset="0"/>
              </a:rPr>
              <a:t>i prokurimit”, i përket Pjesës </a:t>
            </a:r>
            <a:r>
              <a:rPr lang="sq-AL" sz="2400" dirty="0" smtClean="0">
                <a:latin typeface="Cambria" panose="02040503050406030204" pitchFamily="18" charset="0"/>
                <a:ea typeface="Cambria" panose="02040503050406030204" pitchFamily="18" charset="0"/>
                <a:cs typeface="Arial" panose="020B0604020202020204" pitchFamily="34" charset="0"/>
              </a:rPr>
              <a:t>D01 </a:t>
            </a:r>
            <a:r>
              <a:rPr lang="sq-AL" sz="2400" dirty="0">
                <a:latin typeface="Cambria" panose="02040503050406030204" pitchFamily="18" charset="0"/>
                <a:ea typeface="Cambria" panose="02040503050406030204" pitchFamily="18" charset="0"/>
                <a:cs typeface="Arial" panose="020B0604020202020204" pitchFamily="34" charset="0"/>
              </a:rPr>
              <a:t>të rregullave të prokurimit publik. Përmban tre  anekse të formularëve standard, si: “Deklarata nën betim për Zyrtarët e Prokurimit”, “Deklarata nën betim për anëtarët e komisionit për vlerësimin e tenderëve” dhe “Deklarata nën betim për punonjësit e KRPP-së, AQP-së dhe OSHP-së</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Etika gjithashtu përfshin vlerat thelbësore mbi të cilat duhet të bazohet cilido profesion publik. Është thelbësore që autoritetet kontraktuese, profesionistët e prokurimeve publike, dhe aktorët e prokurimit publik ti përmbahen një kodi etik të përcaktuar mirë dhe të vendosur.</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463170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2400" b="1" dirty="0" smtClean="0">
                <a:solidFill>
                  <a:srgbClr val="002060"/>
                </a:solidFill>
                <a:latin typeface="Cambria" panose="02040503050406030204" pitchFamily="18" charset="0"/>
                <a:ea typeface="Cambria" panose="02040503050406030204" pitchFamily="18" charset="0"/>
              </a:rPr>
              <a:t>Q</a:t>
            </a:r>
            <a:r>
              <a:rPr lang="sq-AL" sz="2400" b="1" dirty="0" smtClean="0">
                <a:solidFill>
                  <a:srgbClr val="002060"/>
                </a:solidFill>
                <a:latin typeface="Cambria" panose="02040503050406030204" pitchFamily="18" charset="0"/>
                <a:ea typeface="Cambria" panose="02040503050406030204" pitchFamily="18" charset="0"/>
              </a:rPr>
              <a:t>ë</a:t>
            </a:r>
            <a:r>
              <a:rPr lang="en-US" sz="2400" b="1" dirty="0" err="1" smtClean="0">
                <a:solidFill>
                  <a:srgbClr val="002060"/>
                </a:solidFill>
                <a:latin typeface="Cambria" panose="02040503050406030204" pitchFamily="18" charset="0"/>
                <a:ea typeface="Cambria" panose="02040503050406030204" pitchFamily="18" charset="0"/>
              </a:rPr>
              <a:t>llimi</a:t>
            </a:r>
            <a:r>
              <a:rPr lang="en-US" sz="2400" b="1" dirty="0" smtClean="0">
                <a:solidFill>
                  <a:srgbClr val="002060"/>
                </a:solidFill>
                <a:latin typeface="Cambria" panose="02040503050406030204" pitchFamily="18" charset="0"/>
                <a:ea typeface="Cambria" panose="02040503050406030204" pitchFamily="18" charset="0"/>
              </a:rPr>
              <a:t> i </a:t>
            </a:r>
            <a:r>
              <a:rPr lang="en-US" sz="2400" b="1" dirty="0" err="1" smtClean="0">
                <a:solidFill>
                  <a:srgbClr val="002060"/>
                </a:solidFill>
                <a:latin typeface="Cambria" panose="02040503050406030204" pitchFamily="18" charset="0"/>
                <a:ea typeface="Cambria" panose="02040503050406030204" pitchFamily="18" charset="0"/>
              </a:rPr>
              <a:t>Kodit</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E</a:t>
            </a:r>
            <a:r>
              <a:rPr lang="en-US" sz="2400" b="1" dirty="0" err="1" smtClean="0">
                <a:solidFill>
                  <a:srgbClr val="002060"/>
                </a:solidFill>
                <a:latin typeface="Cambria" panose="02040503050406030204" pitchFamily="18" charset="0"/>
                <a:ea typeface="Cambria" panose="02040503050406030204" pitchFamily="18" charset="0"/>
              </a:rPr>
              <a:t>tik</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533400"/>
            <a:ext cx="9144000" cy="6324600"/>
          </a:xfrm>
        </p:spPr>
        <p:txBody>
          <a:bodyPr>
            <a:normAutofit lnSpcReduction="10000"/>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Qëllimi i Kodit </a:t>
            </a:r>
            <a:r>
              <a:rPr lang="sq-AL" sz="2400" dirty="0" smtClean="0">
                <a:latin typeface="Cambria" panose="02040503050406030204" pitchFamily="18" charset="0"/>
                <a:ea typeface="Cambria" panose="02040503050406030204" pitchFamily="18" charset="0"/>
                <a:cs typeface="Arial" panose="020B0604020202020204" pitchFamily="34" charset="0"/>
              </a:rPr>
              <a:t>Etik është </a:t>
            </a:r>
            <a:r>
              <a:rPr lang="sq-AL" sz="2400" dirty="0">
                <a:latin typeface="Cambria" panose="02040503050406030204" pitchFamily="18" charset="0"/>
                <a:ea typeface="Cambria" panose="02040503050406030204" pitchFamily="18" charset="0"/>
                <a:cs typeface="Arial" panose="020B0604020202020204" pitchFamily="34" charset="0"/>
              </a:rPr>
              <a:t>gjithashtu për të përcaktuar vlerat thelbësore dhe </a:t>
            </a:r>
            <a:r>
              <a:rPr lang="sq-AL" sz="2400" dirty="0" smtClean="0">
                <a:latin typeface="Cambria" panose="02040503050406030204" pitchFamily="18" charset="0"/>
                <a:ea typeface="Cambria" panose="02040503050406030204" pitchFamily="18" charset="0"/>
                <a:cs typeface="Arial" panose="020B0604020202020204" pitchFamily="34" charset="0"/>
              </a:rPr>
              <a:t>normat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e </a:t>
            </a:r>
            <a:r>
              <a:rPr lang="sq-AL" sz="2400" dirty="0">
                <a:latin typeface="Cambria" panose="02040503050406030204" pitchFamily="18" charset="0"/>
                <a:ea typeface="Cambria" panose="02040503050406030204" pitchFamily="18" charset="0"/>
                <a:cs typeface="Arial" panose="020B0604020202020204" pitchFamily="34" charset="0"/>
              </a:rPr>
              <a:t>sjelljes </a:t>
            </a:r>
            <a:r>
              <a:rPr lang="sq-AL" sz="2400" dirty="0" smtClean="0">
                <a:latin typeface="Cambria" panose="02040503050406030204" pitchFamily="18" charset="0"/>
                <a:ea typeface="Cambria" panose="02040503050406030204" pitchFamily="18" charset="0"/>
                <a:cs typeface="Arial" panose="020B0604020202020204" pitchFamily="34" charset="0"/>
              </a:rPr>
              <a:t>etike </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Ky </a:t>
            </a:r>
            <a:r>
              <a:rPr lang="sq-AL" sz="2400" dirty="0">
                <a:latin typeface="Cambria" panose="02040503050406030204" pitchFamily="18" charset="0"/>
                <a:ea typeface="Cambria" panose="02040503050406030204" pitchFamily="18" charset="0"/>
                <a:cs typeface="Arial" panose="020B0604020202020204" pitchFamily="34" charset="0"/>
              </a:rPr>
              <a:t>Kod ka të bëjë me vetë-ndërgjegjësimin, duke siguruar që të gjithë te jene në gjendje që gjithmonë të bëjnë gjënë e duhur dhe te jene te sigurt për të sfiduar kolegët pavarësisht rangut të tyre, rolit apo </a:t>
            </a:r>
            <a:r>
              <a:rPr lang="sq-AL" sz="2400" dirty="0" smtClean="0">
                <a:latin typeface="Cambria" panose="02040503050406030204" pitchFamily="18" charset="0"/>
                <a:ea typeface="Cambria" panose="02040503050406030204" pitchFamily="18" charset="0"/>
                <a:cs typeface="Arial" panose="020B0604020202020204" pitchFamily="34" charset="0"/>
              </a:rPr>
              <a:t>pozitës</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Objektivi i këtij Kodi të etikës (Kodi) është që të përshkruajë parimet kryesore që duhet të ndiqen për të promovuar vlerat etike. </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Mbulon </a:t>
            </a:r>
            <a:r>
              <a:rPr lang="sq-AL" sz="2400" dirty="0">
                <a:latin typeface="Cambria" panose="02040503050406030204" pitchFamily="18" charset="0"/>
                <a:ea typeface="Cambria" panose="02040503050406030204" pitchFamily="18" charset="0"/>
              </a:rPr>
              <a:t>ato parime dhe vlera, si dhe praktikat që duhet ndjekur nga të gjithë profesionistët e angazhuar për të arritur qëllimet e prokurimit publik dhe për të mbrojtur interesin publik.</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Parimet e </a:t>
            </a:r>
            <a:r>
              <a:rPr lang="sq-AL" sz="2400" dirty="0" err="1" smtClean="0">
                <a:latin typeface="Cambria" panose="02040503050406030204" pitchFamily="18" charset="0"/>
                <a:ea typeface="Cambria" panose="02040503050406030204" pitchFamily="18" charset="0"/>
              </a:rPr>
              <a:t>kodite</a:t>
            </a:r>
            <a:r>
              <a:rPr lang="sq-AL" sz="2400" dirty="0" smtClean="0">
                <a:latin typeface="Cambria" panose="02040503050406030204" pitchFamily="18" charset="0"/>
                <a:ea typeface="Cambria" panose="02040503050406030204" pitchFamily="18" charset="0"/>
              </a:rPr>
              <a:t> te Etikes janë </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lvl="1"/>
            <a:r>
              <a:rPr lang="sq-AL" sz="2000" b="1" dirty="0" smtClean="0"/>
              <a:t>Integriteti</a:t>
            </a:r>
          </a:p>
          <a:p>
            <a:pPr lvl="1"/>
            <a:r>
              <a:rPr lang="sq-AL" sz="2000" b="1" dirty="0" err="1"/>
              <a:t>Konfidencialiteti</a:t>
            </a:r>
            <a:endParaRPr lang="sq-AL" sz="2000" dirty="0"/>
          </a:p>
          <a:p>
            <a:pPr lvl="1"/>
            <a:r>
              <a:rPr lang="sq-AL" sz="2000" b="1" dirty="0"/>
              <a:t>Aftësia dhe </a:t>
            </a:r>
            <a:r>
              <a:rPr lang="sq-AL" sz="2000" b="1" dirty="0" smtClean="0"/>
              <a:t>kompetenca</a:t>
            </a:r>
          </a:p>
          <a:p>
            <a:pPr lvl="1"/>
            <a:r>
              <a:rPr lang="sq-AL" sz="2000" b="1" dirty="0"/>
              <a:t>Objektiviteti</a:t>
            </a:r>
            <a:endParaRPr lang="sq-AL" sz="2000" dirty="0"/>
          </a:p>
          <a:p>
            <a:endParaRPr lang="sq-AL" sz="2400" dirty="0"/>
          </a:p>
          <a:p>
            <a:endParaRPr lang="sq-AL" sz="2400" dirty="0">
              <a:latin typeface="Cambria" panose="02040503050406030204" pitchFamily="18" charset="0"/>
              <a:ea typeface="Cambria" panose="02040503050406030204" pitchFamily="18" charset="0"/>
            </a:endParaRP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213668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800" b="1" dirty="0">
                <a:solidFill>
                  <a:srgbClr val="002060"/>
                </a:solidFill>
              </a:rPr>
              <a:t>Integriteti</a:t>
            </a:r>
          </a:p>
        </p:txBody>
      </p:sp>
      <p:sp>
        <p:nvSpPr>
          <p:cNvPr id="3" name="Content Placeholder 2"/>
          <p:cNvSpPr>
            <a:spLocks noGrp="1"/>
          </p:cNvSpPr>
          <p:nvPr>
            <p:ph idx="1"/>
          </p:nvPr>
        </p:nvSpPr>
        <p:spPr>
          <a:xfrm>
            <a:off x="0" y="762000"/>
            <a:ext cx="9144000" cy="6096000"/>
          </a:xfrm>
        </p:spPr>
        <p:txBody>
          <a:bodyPr>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Integriteti krijon besim dhe në këtë mënyrë siguron bazën për mbështetje në punën dhe gjykimin profesional të tyre</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Është e obligueshme për të gjithë personat që merren me aktivitete të prokurimit, të </a:t>
            </a:r>
            <a:r>
              <a:rPr lang="sq-AL" sz="2400" dirty="0" err="1">
                <a:latin typeface="Cambria" panose="02040503050406030204" pitchFamily="18" charset="0"/>
                <a:ea typeface="Cambria" panose="02040503050406030204" pitchFamily="18" charset="0"/>
              </a:rPr>
              <a:t>optimizojnë</a:t>
            </a:r>
            <a:r>
              <a:rPr lang="sq-AL" sz="2400" dirty="0">
                <a:latin typeface="Cambria" panose="02040503050406030204" pitchFamily="18" charset="0"/>
                <a:ea typeface="Cambria" panose="02040503050406030204" pitchFamily="18" charset="0"/>
              </a:rPr>
              <a:t> përdorimin e të gjitha mjeteve dhe burimeve për të cilat ata janë përgjegjës t’i </a:t>
            </a:r>
            <a:r>
              <a:rPr lang="sq-AL" sz="2400" dirty="0" smtClean="0">
                <a:latin typeface="Cambria" panose="02040503050406030204" pitchFamily="18" charset="0"/>
                <a:ea typeface="Cambria" panose="02040503050406030204" pitchFamily="18" charset="0"/>
              </a:rPr>
              <a:t>ofrojnë</a:t>
            </a:r>
            <a:r>
              <a:rPr lang="en-US"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A</a:t>
            </a:r>
            <a:r>
              <a:rPr lang="sq-AL" sz="2400" dirty="0" err="1" smtClean="0">
                <a:latin typeface="Cambria" panose="02040503050406030204" pitchFamily="18" charset="0"/>
                <a:ea typeface="Cambria" panose="02040503050406030204" pitchFamily="18" charset="0"/>
              </a:rPr>
              <a:t>shtu</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që të maksimizojnë përfitimin e organizatës për të cilën punojnë, ose në të mirë të organizatës për të cilën ata ofrojnë ato </a:t>
            </a:r>
            <a:r>
              <a:rPr lang="sq-AL" sz="2400" dirty="0" smtClean="0">
                <a:latin typeface="Cambria" panose="02040503050406030204" pitchFamily="18" charset="0"/>
                <a:ea typeface="Cambria" panose="02040503050406030204" pitchFamily="18" charset="0"/>
              </a:rPr>
              <a:t>burime</a:t>
            </a:r>
            <a:r>
              <a:rPr lang="en-US"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Kjo </a:t>
            </a:r>
            <a:r>
              <a:rPr lang="sq-AL" sz="2400" dirty="0">
                <a:latin typeface="Cambria" panose="02040503050406030204" pitchFamily="18" charset="0"/>
                <a:ea typeface="Cambria" panose="02040503050406030204" pitchFamily="18" charset="0"/>
              </a:rPr>
              <a:t>do të thotë se personat e përmendur do të kryejnë punën e tyre me ndershmëri, kujdes dhe përgjegjësi</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Ata, me vetëdije,  nuk do të jenë palë në ndonjë aktivitet të paligjshëm, ose të angazhohen në akte që janë diskredituese </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 </a:t>
            </a:r>
            <a:r>
              <a:rPr lang="en-US" sz="2400" dirty="0" err="1" smtClean="0">
                <a:latin typeface="Cambria" panose="02040503050406030204" pitchFamily="18" charset="0"/>
                <a:ea typeface="Cambria" panose="02040503050406030204" pitchFamily="18" charset="0"/>
              </a:rPr>
              <a:t>Instuticionin</a:t>
            </a:r>
            <a:r>
              <a:rPr lang="en-US" sz="2400" dirty="0" smtClean="0">
                <a:latin typeface="Cambria" panose="02040503050406030204" pitchFamily="18" charset="0"/>
                <a:ea typeface="Cambria" panose="02040503050406030204" pitchFamily="18" charset="0"/>
              </a:rPr>
              <a:t> – </a:t>
            </a:r>
            <a:r>
              <a:rPr lang="sq-AL" sz="2400" dirty="0" smtClean="0">
                <a:latin typeface="Cambria" panose="02040503050406030204" pitchFamily="18" charset="0"/>
                <a:ea typeface="Cambria" panose="02040503050406030204" pitchFamily="18" charset="0"/>
              </a:rPr>
              <a:t>organizatën</a:t>
            </a:r>
            <a:r>
              <a:rPr lang="en-US" sz="2400" dirty="0" smtClean="0">
                <a:latin typeface="Cambria" panose="02040503050406030204" pitchFamily="18" charset="0"/>
                <a:ea typeface="Cambria" panose="02040503050406030204" pitchFamily="18" charset="0"/>
              </a:rPr>
              <a:t>.</a:t>
            </a:r>
          </a:p>
          <a:p>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227534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6"/>
            <a:ext cx="9144000" cy="611736"/>
          </a:xfrm>
        </p:spPr>
        <p:txBody>
          <a:bodyPr>
            <a:normAutofit fontScale="90000"/>
          </a:bodyPr>
          <a:lstStyle/>
          <a:p>
            <a:r>
              <a:rPr lang="sq-AL" b="1" dirty="0" err="1">
                <a:solidFill>
                  <a:srgbClr val="002060"/>
                </a:solidFill>
              </a:rPr>
              <a:t>Konfidencialiteti</a:t>
            </a:r>
            <a:endParaRPr lang="sq-AL" dirty="0">
              <a:solidFill>
                <a:srgbClr val="002060"/>
              </a:solidFill>
            </a:endParaRPr>
          </a:p>
        </p:txBody>
      </p:sp>
      <p:sp>
        <p:nvSpPr>
          <p:cNvPr id="3" name="Content Placeholder 2"/>
          <p:cNvSpPr>
            <a:spLocks noGrp="1"/>
          </p:cNvSpPr>
          <p:nvPr>
            <p:ph idx="1"/>
          </p:nvPr>
        </p:nvSpPr>
        <p:spPr>
          <a:xfrm>
            <a:off x="0" y="762000"/>
            <a:ext cx="8686800" cy="5364163"/>
          </a:xfrm>
        </p:spPr>
        <p:txBody>
          <a:bodyPr>
            <a:normAutofit/>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Persona</a:t>
            </a:r>
            <a:r>
              <a:rPr lang="en-US" sz="2400" dirty="0" smtClean="0">
                <a:latin typeface="Cambria" panose="02040503050406030204" pitchFamily="18" charset="0"/>
                <a:ea typeface="Cambria" panose="02040503050406030204" pitchFamily="18" charset="0"/>
              </a:rPr>
              <a:t>t</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e ndërlidhur duhet të respektojnë vlerat dhe pronësinë e informatave që marrin dhe te mos zbulojnë informatat pa autoritetin e duhur përveç nëse nuk ka një detyrim ligjor ose profesional për ta bërë atë.</a:t>
            </a:r>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Aty ku ka ndonjë element ose dyshim për sjelljen, e cila duket të jetë jo e përshtatshme ose ngrit çështje etike, në çfarëdo faze gjatë veprimit të prokurimit, atëherë çdo person, apo persona, që vërejnë ose janë në dijeni për një sjellje të tillë, duhet që menjëherë të raportojë këtë brengë te mbikëqyrësi, ose ta raportojë këtë sjellje ne Ministrinë e Punëve te Brendshme</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578201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800" b="1" dirty="0">
                <a:solidFill>
                  <a:srgbClr val="002060"/>
                </a:solidFill>
              </a:rPr>
              <a:t>Aftësia dhe kompetenca</a:t>
            </a:r>
            <a:endParaRPr lang="sq-AL" sz="2800" dirty="0">
              <a:solidFill>
                <a:srgbClr val="002060"/>
              </a:solidFill>
            </a:endParaRPr>
          </a:p>
        </p:txBody>
      </p:sp>
      <p:sp>
        <p:nvSpPr>
          <p:cNvPr id="3" name="Content Placeholder 2"/>
          <p:cNvSpPr>
            <a:spLocks noGrp="1"/>
          </p:cNvSpPr>
          <p:nvPr>
            <p:ph idx="1"/>
          </p:nvPr>
        </p:nvSpPr>
        <p:spPr>
          <a:xfrm>
            <a:off x="0" y="838200"/>
            <a:ext cx="9144000" cy="5943600"/>
          </a:xfrm>
        </p:spPr>
        <p:txBody>
          <a:bodyPr>
            <a:normAutofit fontScale="92500" lnSpcReduction="10000"/>
          </a:bodyPr>
          <a:lstStyle/>
          <a:p>
            <a:pPr>
              <a:spcBef>
                <a:spcPts val="0"/>
              </a:spcBef>
              <a:buFont typeface="Wingdings" panose="05000000000000000000" pitchFamily="2" charset="2"/>
              <a:buChar char="§"/>
            </a:pPr>
            <a:r>
              <a:rPr lang="sq-AL" sz="2600" dirty="0">
                <a:latin typeface="Cambria" panose="02040503050406030204" pitchFamily="18" charset="0"/>
                <a:ea typeface="Cambria" panose="02040503050406030204" pitchFamily="18" charset="0"/>
              </a:rPr>
              <a:t>Vendimet për prokurime duhet të bëhen pas vlerësimeve të arsyeshme mbi </a:t>
            </a:r>
            <a:r>
              <a:rPr lang="sq-AL" sz="2600" dirty="0" err="1">
                <a:latin typeface="Cambria" panose="02040503050406030204" pitchFamily="18" charset="0"/>
                <a:ea typeface="Cambria" panose="02040503050406030204" pitchFamily="18" charset="0"/>
              </a:rPr>
              <a:t>disponueshmërinë</a:t>
            </a:r>
            <a:r>
              <a:rPr lang="sq-AL" sz="2600" dirty="0">
                <a:latin typeface="Cambria" panose="02040503050406030204" pitchFamily="18" charset="0"/>
                <a:ea typeface="Cambria" panose="02040503050406030204" pitchFamily="18" charset="0"/>
              </a:rPr>
              <a:t>, përshtatshmërinë, cilësinë, shërbimin, koston më të ulët ose koston më </a:t>
            </a:r>
            <a:r>
              <a:rPr lang="sq-AL" sz="2600" dirty="0" smtClean="0">
                <a:latin typeface="Cambria" panose="02040503050406030204" pitchFamily="18" charset="0"/>
                <a:ea typeface="Cambria" panose="02040503050406030204" pitchFamily="18" charset="0"/>
              </a:rPr>
              <a:t>ekonomike</a:t>
            </a:r>
            <a:r>
              <a:rPr lang="en-US" sz="2600" dirty="0">
                <a:latin typeface="Cambria" panose="02040503050406030204" pitchFamily="18" charset="0"/>
                <a:ea typeface="Cambria" panose="02040503050406030204" pitchFamily="18" charset="0"/>
              </a:rPr>
              <a:t>,</a:t>
            </a:r>
            <a:endParaRPr lang="en-US" sz="2600" dirty="0" smtClean="0">
              <a:latin typeface="Cambria" panose="02040503050406030204" pitchFamily="18" charset="0"/>
              <a:ea typeface="Cambria" panose="02040503050406030204" pitchFamily="18" charset="0"/>
            </a:endParaRPr>
          </a:p>
          <a:p>
            <a:pPr marL="0" indent="0">
              <a:spcBef>
                <a:spcPts val="0"/>
              </a:spcBef>
              <a:buNone/>
            </a:pPr>
            <a:r>
              <a:rPr lang="en-US" sz="2600" dirty="0" smtClean="0">
                <a:latin typeface="Cambria" panose="02040503050406030204" pitchFamily="18" charset="0"/>
                <a:ea typeface="Cambria" panose="02040503050406030204" pitchFamily="18" charset="0"/>
              </a:rPr>
              <a:t>     </a:t>
            </a:r>
            <a:r>
              <a:rPr lang="sq-AL" sz="2600" dirty="0" err="1" smtClean="0">
                <a:latin typeface="Cambria" panose="02040503050406030204" pitchFamily="18" charset="0"/>
                <a:ea typeface="Cambria" panose="02040503050406030204" pitchFamily="18" charset="0"/>
              </a:rPr>
              <a:t>specifikacionet</a:t>
            </a:r>
            <a:r>
              <a:rPr lang="sq-AL" sz="2600" dirty="0" smtClean="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teknike, integritetin dhe </a:t>
            </a:r>
            <a:r>
              <a:rPr lang="sq-AL" sz="2600" dirty="0" smtClean="0">
                <a:latin typeface="Cambria" panose="02040503050406030204" pitchFamily="18" charset="0"/>
                <a:ea typeface="Cambria" panose="02040503050406030204" pitchFamily="18" charset="0"/>
              </a:rPr>
              <a:t>objektivitetin </a:t>
            </a:r>
            <a:r>
              <a:rPr lang="en-US" sz="2600" dirty="0" smtClean="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duke </a:t>
            </a:r>
            <a:endParaRPr lang="en-US" sz="2600" dirty="0" smtClean="0">
              <a:latin typeface="Cambria" panose="02040503050406030204" pitchFamily="18" charset="0"/>
              <a:ea typeface="Cambria" panose="02040503050406030204" pitchFamily="18" charset="0"/>
            </a:endParaRPr>
          </a:p>
          <a:p>
            <a:pPr marL="0" indent="0">
              <a:spcBef>
                <a:spcPts val="0"/>
              </a:spcBef>
              <a:buNone/>
            </a:pPr>
            <a:r>
              <a:rPr lang="en-US" sz="2600" dirty="0" smtClean="0">
                <a:latin typeface="Cambria" panose="02040503050406030204" pitchFamily="18" charset="0"/>
                <a:ea typeface="Cambria" panose="02040503050406030204" pitchFamily="18" charset="0"/>
              </a:rPr>
              <a:t>     </a:t>
            </a:r>
            <a:r>
              <a:rPr lang="sq-AL" sz="2600" dirty="0" smtClean="0">
                <a:latin typeface="Cambria" panose="02040503050406030204" pitchFamily="18" charset="0"/>
                <a:ea typeface="Cambria" panose="02040503050406030204" pitchFamily="18" charset="0"/>
              </a:rPr>
              <a:t>hequr </a:t>
            </a:r>
            <a:r>
              <a:rPr lang="sq-AL" sz="2600" dirty="0">
                <a:latin typeface="Cambria" panose="02040503050406030204" pitchFamily="18" charset="0"/>
                <a:ea typeface="Cambria" panose="02040503050406030204" pitchFamily="18" charset="0"/>
              </a:rPr>
              <a:t>dorë krejtësisht </a:t>
            </a:r>
            <a:r>
              <a:rPr lang="sq-AL" sz="2600" dirty="0" smtClean="0">
                <a:latin typeface="Cambria" panose="02040503050406030204" pitchFamily="18" charset="0"/>
                <a:ea typeface="Cambria" panose="02040503050406030204" pitchFamily="18" charset="0"/>
              </a:rPr>
              <a:t>nga</a:t>
            </a:r>
            <a:r>
              <a:rPr lang="sq-AL" sz="2600" dirty="0">
                <a:latin typeface="Cambria" panose="02040503050406030204" pitchFamily="18" charset="0"/>
                <a:ea typeface="Cambria" panose="02040503050406030204" pitchFamily="18" charset="0"/>
              </a:rPr>
              <a:t> përfitimi </a:t>
            </a:r>
            <a:r>
              <a:rPr lang="sq-AL" sz="2600" dirty="0" smtClean="0">
                <a:latin typeface="Cambria" panose="02040503050406030204" pitchFamily="18" charset="0"/>
                <a:ea typeface="Cambria" panose="02040503050406030204" pitchFamily="18" charset="0"/>
              </a:rPr>
              <a:t>personal</a:t>
            </a:r>
            <a:r>
              <a:rPr lang="en-US" sz="26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Të gjithë personat që janë të përfshirë në çfarëdo forme në aktivitete të prokurimit, do të sigurojnë që ata nuk do të përdorin autoritetin e tyre ose pozitën, në asnjë situatë për përfitimin personal </a:t>
            </a:r>
            <a:r>
              <a:rPr lang="en-US" sz="2600" dirty="0" err="1" smtClean="0">
                <a:latin typeface="Cambria" panose="02040503050406030204" pitchFamily="18" charset="0"/>
                <a:ea typeface="Cambria" panose="02040503050406030204" pitchFamily="18" charset="0"/>
              </a:rPr>
              <a:t>dhe</a:t>
            </a:r>
            <a:r>
              <a:rPr lang="en-US" sz="2600" dirty="0" smtClean="0">
                <a:latin typeface="Cambria" panose="02040503050406030204" pitchFamily="18" charset="0"/>
                <a:ea typeface="Cambria" panose="02040503050406030204" pitchFamily="18" charset="0"/>
              </a:rPr>
              <a:t> </a:t>
            </a:r>
            <a:r>
              <a:rPr lang="sq-AL" sz="2600" dirty="0" smtClean="0">
                <a:latin typeface="Cambria" panose="02040503050406030204" pitchFamily="18" charset="0"/>
                <a:ea typeface="Cambria" panose="02040503050406030204" pitchFamily="18" charset="0"/>
              </a:rPr>
              <a:t>në </a:t>
            </a:r>
            <a:r>
              <a:rPr lang="sq-AL" sz="2600" dirty="0">
                <a:latin typeface="Cambria" panose="02040503050406030204" pitchFamily="18" charset="0"/>
                <a:ea typeface="Cambria" panose="02040503050406030204" pitchFamily="18" charset="0"/>
              </a:rPr>
              <a:t>çfarëdo forme tjetër të përfitimit</a:t>
            </a:r>
            <a:r>
              <a:rPr lang="sq-AL" sz="2600" dirty="0" smtClean="0">
                <a:latin typeface="Cambria" panose="02040503050406030204" pitchFamily="18" charset="0"/>
                <a:ea typeface="Cambria" panose="02040503050406030204" pitchFamily="18" charset="0"/>
              </a:rPr>
              <a:t>.</a:t>
            </a:r>
            <a:endParaRPr lang="en-US" sz="26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Të gjithë zyrtarët e prokurimit do të promovojnë vazhdimisht standardet më të larta të mundshme të kompetencës profesionale në mesin e atyre për të cilët janë </a:t>
            </a:r>
            <a:r>
              <a:rPr lang="sq-AL" sz="2600" dirty="0" smtClean="0">
                <a:latin typeface="Cambria" panose="02040503050406030204" pitchFamily="18" charset="0"/>
                <a:ea typeface="Cambria" panose="02040503050406030204" pitchFamily="18" charset="0"/>
              </a:rPr>
              <a:t>përgjegjës</a:t>
            </a:r>
            <a:r>
              <a:rPr lang="en-US" sz="26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Nga të gjithë personat që merren me prokurim publik kërkohet që të zbatojnë me besueshmëri Ligjin për Prokurim Publik të Kosovës, Ligjet tjera të Kosovës, si dhe marrëveshjet ndërqeveritare të nënshkruara në mes të Qeverisë së Kosovës dhe institucioneve ndërkombëtare</a:t>
            </a:r>
            <a:r>
              <a:rPr lang="sq-AL" sz="2600" dirty="0" smtClean="0">
                <a:latin typeface="Cambria" panose="02040503050406030204" pitchFamily="18" charset="0"/>
                <a:ea typeface="Cambria" panose="02040503050406030204" pitchFamily="18" charset="0"/>
              </a:rPr>
              <a:t>.</a:t>
            </a:r>
            <a:endParaRPr lang="sq-AL" sz="2400" dirty="0"/>
          </a:p>
          <a:p>
            <a:pPr marL="0" indent="0">
              <a:buNone/>
            </a:pPr>
            <a:endParaRPr lang="en-US" sz="2400" dirty="0" smtClean="0"/>
          </a:p>
          <a:p>
            <a:pPr marL="0" indent="0">
              <a:buNone/>
            </a:pPr>
            <a:endParaRPr lang="en-US" sz="2400" dirty="0" smtClean="0"/>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989472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sq-AL" sz="2800" b="1" dirty="0">
                <a:solidFill>
                  <a:srgbClr val="002060"/>
                </a:solidFill>
              </a:rPr>
              <a:t>Objektiviteti</a:t>
            </a:r>
            <a:r>
              <a:rPr lang="sq-AL" sz="2800" dirty="0">
                <a:solidFill>
                  <a:srgbClr val="002060"/>
                </a:solidFill>
              </a:rPr>
              <a:t/>
            </a:r>
            <a:br>
              <a:rPr lang="sq-AL" sz="2800" dirty="0">
                <a:solidFill>
                  <a:srgbClr val="002060"/>
                </a:solidFill>
              </a:rPr>
            </a:br>
            <a:endParaRPr lang="sq-AL" sz="2800" dirty="0">
              <a:solidFill>
                <a:srgbClr val="002060"/>
              </a:solidFill>
            </a:endParaRPr>
          </a:p>
        </p:txBody>
      </p:sp>
      <p:sp>
        <p:nvSpPr>
          <p:cNvPr id="3" name="Content Placeholder 2"/>
          <p:cNvSpPr>
            <a:spLocks noGrp="1"/>
          </p:cNvSpPr>
          <p:nvPr>
            <p:ph idx="1"/>
          </p:nvPr>
        </p:nvSpPr>
        <p:spPr>
          <a:xfrm>
            <a:off x="0" y="685800"/>
            <a:ext cx="8686800" cy="6172200"/>
          </a:xfrm>
        </p:spPr>
        <p:txBody>
          <a:bodyPr>
            <a:normAutofit/>
          </a:bodyPr>
          <a:lstStyle/>
          <a:p>
            <a:r>
              <a:rPr lang="sq-AL" sz="2400" dirty="0">
                <a:latin typeface="Cambria" panose="02040503050406030204" pitchFamily="18" charset="0"/>
                <a:ea typeface="Cambria" panose="02040503050406030204" pitchFamily="18" charset="0"/>
              </a:rPr>
              <a:t>Personat e </a:t>
            </a:r>
            <a:r>
              <a:rPr lang="sq-AL" sz="2400" dirty="0" err="1">
                <a:latin typeface="Cambria" panose="02040503050406030204" pitchFamily="18" charset="0"/>
                <a:ea typeface="Cambria" panose="02040503050406030204" pitchFamily="18" charset="0"/>
              </a:rPr>
              <a:t>nderlidhur</a:t>
            </a:r>
            <a:r>
              <a:rPr lang="sq-AL" sz="2400" dirty="0">
                <a:latin typeface="Cambria" panose="02040503050406030204" pitchFamily="18" charset="0"/>
                <a:ea typeface="Cambria" panose="02040503050406030204" pitchFamily="18" charset="0"/>
              </a:rPr>
              <a:t> duhet të shfaqin nivelin më të lartë të profesionalizmit gjatë mbledhjes, vlerësimit, dhe komunikimit te informacionit rreth aktivitetit të prokurimit ose procesit te </a:t>
            </a:r>
            <a:r>
              <a:rPr lang="sq-AL" sz="2400" dirty="0" err="1">
                <a:latin typeface="Cambria" panose="02040503050406030204" pitchFamily="18" charset="0"/>
                <a:ea typeface="Cambria" panose="02040503050406030204" pitchFamily="18" charset="0"/>
              </a:rPr>
              <a:t>vleresimit</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Ata gjithashtu duhet të bëjnë një vlerësim të balancuar të </a:t>
            </a:r>
            <a:r>
              <a:rPr lang="sq-AL" sz="2400" dirty="0" err="1">
                <a:latin typeface="Cambria" panose="02040503050406030204" pitchFamily="18" charset="0"/>
                <a:ea typeface="Cambria" panose="02040503050406030204" pitchFamily="18" charset="0"/>
              </a:rPr>
              <a:t>të</a:t>
            </a:r>
            <a:r>
              <a:rPr lang="sq-AL" sz="2400" dirty="0">
                <a:latin typeface="Cambria" panose="02040503050406030204" pitchFamily="18" charset="0"/>
                <a:ea typeface="Cambria" panose="02040503050406030204" pitchFamily="18" charset="0"/>
              </a:rPr>
              <a:t> gjitha rrethanave përkatëse dhe nuk duhet te jenë të ndikuar padrejtësisht nga interesat e tyre, ose nga interesat e të tjerëve, gjate vlerësimit apo marrjes se  vendimeve ose të marrin pjesë në ndonjë aktivitet ose marrëdhënie që mund të pengojë ose që supozohet që do të pengojë vlerësimin e tyre të paanshëm.</a:t>
            </a:r>
          </a:p>
          <a:p>
            <a:r>
              <a:rPr lang="sq-AL" sz="2400" dirty="0">
                <a:latin typeface="Cambria" panose="02040503050406030204" pitchFamily="18" charset="0"/>
                <a:ea typeface="Cambria" panose="02040503050406030204" pitchFamily="18" charset="0"/>
              </a:rPr>
              <a:t>Zyrtarët e prokurimit nuk do të pranojnë asgjë që mund të pengojë ose që supozohet që do të pengojë gjykimin e tyre profesional dhe duhet të zbulojë të gjitha faktet materiale të njohura për ata që, nëse nuk zbulohet, mund të shtrembërojnë raportimin e aktiviteteve në shqyrtim.</a:t>
            </a:r>
          </a:p>
          <a:p>
            <a:endParaRPr lang="sq-AL" dirty="0"/>
          </a:p>
          <a:p>
            <a:pPr marL="0" indent="0">
              <a:buNone/>
            </a:pPr>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99762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Deklarata nën betim për Zyrtarët e Prokurimit</a:t>
            </a:r>
            <a:endParaRPr lang="en-US" sz="24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normAutofit/>
          </a:bodyPr>
          <a:lstStyle/>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Kjo</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Deklaratë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është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pjesë</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Kodit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Etik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PP-</a:t>
            </a:r>
            <a:r>
              <a:rPr lang="en-US" sz="2400" dirty="0" err="1" smtClean="0">
                <a:latin typeface="Cambria" panose="02040503050406030204" pitchFamily="18" charset="0"/>
                <a:ea typeface="Cambria" panose="02040503050406030204" pitchFamily="18" charset="0"/>
                <a:cs typeface="Arial" panose="020B0604020202020204" pitchFamily="34" charset="0"/>
              </a:rPr>
              <a:t>së</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cila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shërben</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qëllim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personat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cilët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pretendojnë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shërbejnë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Zyrtarë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Prokurimit, </a:t>
            </a:r>
            <a:r>
              <a:rPr lang="en-US" sz="2400" dirty="0" err="1" smtClean="0">
                <a:latin typeface="Cambria" panose="02040503050406030204" pitchFamily="18" charset="0"/>
                <a:ea typeface="Cambria" panose="02040503050406030204" pitchFamily="18" charset="0"/>
                <a:cs typeface="Arial" panose="020B0604020202020204" pitchFamily="34" charset="0"/>
              </a:rPr>
              <a:t>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plotësojnë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kërkesat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nenit</a:t>
            </a:r>
            <a:r>
              <a:rPr lang="en-US" sz="2400" dirty="0" smtClean="0">
                <a:latin typeface="Cambria" panose="02040503050406030204" pitchFamily="18" charset="0"/>
                <a:ea typeface="Cambria" panose="02040503050406030204" pitchFamily="18" charset="0"/>
                <a:cs typeface="Arial" panose="020B0604020202020204" pitchFamily="34" charset="0"/>
              </a:rPr>
              <a:t> 23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LPP-</a:t>
            </a:r>
            <a:r>
              <a:rPr lang="en-US" sz="2400" dirty="0" err="1" smtClean="0">
                <a:latin typeface="Cambria" panose="02040503050406030204" pitchFamily="18" charset="0"/>
                <a:ea typeface="Cambria" panose="02040503050406030204" pitchFamily="18" charset="0"/>
                <a:cs typeface="Arial" panose="020B0604020202020204" pitchFamily="34" charset="0"/>
              </a:rPr>
              <a:t>së</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gjitha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këto</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kërkesa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cilat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derivojnë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nga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ky</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nen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janë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obligative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gjithë</a:t>
            </a:r>
            <a:r>
              <a:rPr lang="en-US" sz="2400" dirty="0" smtClean="0">
                <a:latin typeface="Cambria" panose="02040503050406030204" pitchFamily="18" charset="0"/>
                <a:ea typeface="Cambria" panose="02040503050406030204" pitchFamily="18" charset="0"/>
                <a:cs typeface="Arial" panose="020B0604020202020204" pitchFamily="34" charset="0"/>
              </a:rPr>
              <a:t> ZP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nënshkrimin</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kësaj</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Deklarate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janë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vetëdijshëm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përgjegjësinë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që</a:t>
            </a:r>
            <a:r>
              <a:rPr lang="en-US" sz="2400" dirty="0" smtClean="0">
                <a:latin typeface="Cambria" panose="02040503050406030204" pitchFamily="18" charset="0"/>
                <a:ea typeface="Cambria" panose="02040503050406030204" pitchFamily="18" charset="0"/>
                <a:cs typeface="Arial" panose="020B0604020202020204" pitchFamily="34" charset="0"/>
              </a:rPr>
              <a:t> do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marrin</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355213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Deklarata nën betim </a:t>
            </a:r>
            <a:r>
              <a:rPr lang="sq-AL" sz="2400" b="1" dirty="0" smtClean="0">
                <a:solidFill>
                  <a:srgbClr val="002060"/>
                </a:solidFill>
                <a:latin typeface="Cambria" panose="02040503050406030204" pitchFamily="18" charset="0"/>
                <a:ea typeface="Cambria" panose="02040503050406030204" pitchFamily="18" charset="0"/>
              </a:rPr>
              <a:t>për anëtarët e komisionit të vlerësimit</a:t>
            </a:r>
            <a:endParaRPr lang="sq-AL" sz="24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11763"/>
          </a:xfrm>
        </p:spPr>
        <p:txBody>
          <a:bodyPr>
            <a:normAutofit/>
          </a:bodyPr>
          <a:lstStyle/>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Deklarata </a:t>
            </a:r>
            <a:r>
              <a:rPr lang="sq-AL" sz="2400" dirty="0">
                <a:latin typeface="Cambria" panose="02040503050406030204" pitchFamily="18" charset="0"/>
                <a:ea typeface="Cambria" panose="02040503050406030204" pitchFamily="18" charset="0"/>
                <a:cs typeface="Arial" panose="020B0604020202020204" pitchFamily="34" charset="0"/>
              </a:rPr>
              <a:t>nën betim për anëtarët e komisionit të </a:t>
            </a:r>
            <a:r>
              <a:rPr lang="sq-AL" sz="2400" dirty="0" smtClean="0">
                <a:latin typeface="Cambria" panose="02040503050406030204" pitchFamily="18" charset="0"/>
                <a:ea typeface="Cambria" panose="02040503050406030204" pitchFamily="18" charset="0"/>
                <a:cs typeface="Arial" panose="020B0604020202020204" pitchFamily="34" charset="0"/>
              </a:rPr>
              <a:t>vlerësimit, është pjesë</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k</a:t>
            </a:r>
            <a:r>
              <a:rPr lang="sq-AL" sz="2400" dirty="0" err="1" smtClean="0">
                <a:latin typeface="Cambria" panose="02040503050406030204" pitchFamily="18" charset="0"/>
                <a:ea typeface="Cambria" panose="02040503050406030204" pitchFamily="18" charset="0"/>
                <a:cs typeface="Arial" panose="020B0604020202020204" pitchFamily="34" charset="0"/>
              </a:rPr>
              <a:t>odit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e</a:t>
            </a:r>
            <a:r>
              <a:rPr lang="sq-AL" sz="2400" dirty="0" err="1" smtClean="0">
                <a:latin typeface="Cambria" panose="02040503050406030204" pitchFamily="18" charset="0"/>
                <a:ea typeface="Cambria" panose="02040503050406030204" pitchFamily="18" charset="0"/>
                <a:cs typeface="Arial" panose="020B0604020202020204" pitchFamily="34" charset="0"/>
              </a:rPr>
              <a:t>tik</a:t>
            </a:r>
            <a:r>
              <a:rPr lang="sq-AL" sz="2400" dirty="0" smtClean="0">
                <a:latin typeface="Cambria" panose="02040503050406030204" pitchFamily="18" charset="0"/>
                <a:ea typeface="Cambria" panose="02040503050406030204" pitchFamily="18" charset="0"/>
                <a:cs typeface="Arial" panose="020B0604020202020204" pitchFamily="34" charset="0"/>
              </a:rPr>
              <a:t> të PP-së, e cila i referohet neneve </a:t>
            </a:r>
            <a:r>
              <a:rPr lang="sq-AL" sz="2400" dirty="0">
                <a:latin typeface="Cambria" panose="02040503050406030204" pitchFamily="18" charset="0"/>
                <a:ea typeface="Cambria" panose="02040503050406030204" pitchFamily="18" charset="0"/>
                <a:cs typeface="Arial" panose="020B0604020202020204" pitchFamily="34" charset="0"/>
              </a:rPr>
              <a:t>1,11 dhe 59 të Ligjit Nr. 04/L-042 për Prokurimin Publik të Republikës se Kosovës, i ndryshuar dhe plotësuar me ligjin Nr. 04/L-237, ligjin Nr. 05/L-068 dhe ligjin Nr. </a:t>
            </a:r>
            <a:r>
              <a:rPr lang="sq-AL" sz="2400" dirty="0" smtClean="0">
                <a:latin typeface="Cambria" panose="02040503050406030204" pitchFamily="18" charset="0"/>
                <a:ea typeface="Cambria" panose="02040503050406030204" pitchFamily="18" charset="0"/>
                <a:cs typeface="Arial" panose="020B0604020202020204" pitchFamily="34" charset="0"/>
              </a:rPr>
              <a:t>05/L-092</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Me nënshkrimin Deklaratës nën betim, anëtarët e komisionit vlerësues zotohen </a:t>
            </a:r>
            <a:r>
              <a:rPr lang="sq-AL" sz="2400" dirty="0">
                <a:latin typeface="Cambria" panose="02040503050406030204" pitchFamily="18" charset="0"/>
                <a:ea typeface="Cambria" panose="02040503050406030204" pitchFamily="18" charset="0"/>
                <a:cs typeface="Arial" panose="020B0604020202020204" pitchFamily="34" charset="0"/>
              </a:rPr>
              <a:t>se </a:t>
            </a:r>
            <a:r>
              <a:rPr lang="sq-AL" sz="2400" dirty="0" smtClean="0">
                <a:latin typeface="Cambria" panose="02040503050406030204" pitchFamily="18" charset="0"/>
                <a:ea typeface="Cambria" panose="02040503050406030204" pitchFamily="18" charset="0"/>
                <a:cs typeface="Arial" panose="020B0604020202020204" pitchFamily="34" charset="0"/>
              </a:rPr>
              <a:t>sinqerisht </a:t>
            </a:r>
            <a:r>
              <a:rPr lang="sq-AL" sz="2400" dirty="0">
                <a:latin typeface="Cambria" panose="02040503050406030204" pitchFamily="18" charset="0"/>
                <a:ea typeface="Cambria" panose="02040503050406030204" pitchFamily="18" charset="0"/>
                <a:cs typeface="Arial" panose="020B0604020202020204" pitchFamily="34" charset="0"/>
              </a:rPr>
              <a:t>dhe me besnikëri do të </a:t>
            </a:r>
            <a:r>
              <a:rPr lang="sq-AL" sz="2400" dirty="0" smtClean="0">
                <a:latin typeface="Cambria" panose="02040503050406030204" pitchFamily="18" charset="0"/>
                <a:ea typeface="Cambria" panose="02040503050406030204" pitchFamily="18" charset="0"/>
                <a:cs typeface="Arial" panose="020B0604020202020204" pitchFamily="34" charset="0"/>
              </a:rPr>
              <a:t>udhëheqin </a:t>
            </a:r>
            <a:r>
              <a:rPr lang="sq-AL" sz="2400" dirty="0">
                <a:latin typeface="Cambria" panose="02040503050406030204" pitchFamily="18" charset="0"/>
                <a:ea typeface="Cambria" panose="02040503050406030204" pitchFamily="18" charset="0"/>
                <a:cs typeface="Arial" panose="020B0604020202020204" pitchFamily="34" charset="0"/>
              </a:rPr>
              <a:t>detyrat e vlerësimit në </a:t>
            </a:r>
            <a:r>
              <a:rPr lang="sq-AL" sz="2400" dirty="0" smtClean="0">
                <a:latin typeface="Cambria" panose="02040503050406030204" pitchFamily="18" charset="0"/>
                <a:ea typeface="Cambria" panose="02040503050406030204" pitchFamily="18" charset="0"/>
                <a:cs typeface="Arial" panose="020B0604020202020204" pitchFamily="34" charset="0"/>
              </a:rPr>
              <a:t>përputhshmëri me LPP-në.</a:t>
            </a:r>
            <a:endParaRPr lang="sq-AL" sz="2400" dirty="0">
              <a:latin typeface="Cambria" panose="02040503050406030204" pitchFamily="18" charset="0"/>
              <a:ea typeface="Cambria" panose="02040503050406030204" pitchFamily="18" charset="0"/>
              <a:cs typeface="Arial" panose="020B0604020202020204" pitchFamily="34" charset="0"/>
            </a:endParaRP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06034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sq-AL" sz="2400" b="1" dirty="0">
                <a:solidFill>
                  <a:srgbClr val="002060"/>
                </a:solidFill>
                <a:latin typeface="Cambria" panose="02040503050406030204" pitchFamily="18" charset="0"/>
                <a:ea typeface="Cambria" panose="02040503050406030204" pitchFamily="18" charset="0"/>
              </a:rPr>
              <a:t>Deklarata nën betim për </a:t>
            </a:r>
            <a:r>
              <a:rPr lang="sq-AL" sz="2400" b="1" dirty="0" smtClean="0">
                <a:solidFill>
                  <a:srgbClr val="002060"/>
                </a:solidFill>
                <a:latin typeface="Cambria" panose="02040503050406030204" pitchFamily="18" charset="0"/>
                <a:ea typeface="Cambria" panose="02040503050406030204" pitchFamily="18" charset="0"/>
              </a:rPr>
              <a:t>punonjësit e KRPP-së, AQP-së dhe OSHP-së</a:t>
            </a:r>
            <a:endParaRPr lang="sq-AL" sz="24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5526360"/>
          </a:xfrm>
        </p:spPr>
        <p:txBody>
          <a:bodyPr>
            <a:normAutofit fontScale="85000" lnSpcReduction="10000"/>
          </a:bodyPr>
          <a:lstStyle/>
          <a:p>
            <a:pPr marL="0" lvl="0" indent="0" algn="just">
              <a:lnSpc>
                <a:spcPct val="120000"/>
              </a:lnSpc>
              <a:buNone/>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Gjithashtu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edhe Deklarata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nën betim </a:t>
            </a:r>
            <a:r>
              <a:rPr lang="sq-AL" sz="2400" dirty="0">
                <a:latin typeface="Cambria" panose="02040503050406030204" pitchFamily="18" charset="0"/>
                <a:ea typeface="Cambria" panose="02040503050406030204" pitchFamily="18" charset="0"/>
                <a:cs typeface="Arial" panose="020B0604020202020204" pitchFamily="34" charset="0"/>
              </a:rPr>
              <a:t>për punonjësit e KRPP-së, AQP-së dhe OSHP-së</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është pjesë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e Kodit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Etik të PP-së, e cila i referohet neneve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92, 97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dhe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108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të Ligjit Nr. 04/L-042 për Prokurimin Publik të Republikës se Kosovës, i ndryshuar dhe plotësuar me ligjin Nr. 04/L-237, ligjin Nr. 05/L-068 dhe ligjin Nr.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05/L-092.</a:t>
            </a:r>
          </a:p>
          <a:p>
            <a:pPr marL="0" lvl="0" indent="0" algn="just">
              <a:lnSpc>
                <a:spcPct val="120000"/>
              </a:lnSpc>
              <a:buNone/>
            </a:pP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Dispozitat kryesore të kësaj Deklarate janë:</a:t>
            </a:r>
          </a:p>
          <a:p>
            <a:pPr lvl="0" algn="just">
              <a:lnSpc>
                <a:spcPct val="120000"/>
              </a:lnSpc>
              <a:spcBef>
                <a:spcPts val="0"/>
              </a:spcBef>
              <a:buFont typeface="+mj-lt"/>
              <a:buAutoNum type="arabicPeriod"/>
              <a:tabLst>
                <a:tab pos="457200" algn="l"/>
              </a:tabLst>
            </a:pPr>
            <a:r>
              <a:rPr lang="sq-AL" sz="2400" b="1" dirty="0" smtClean="0">
                <a:latin typeface="Cambria" panose="02040503050406030204" pitchFamily="18" charset="0"/>
                <a:ea typeface="Cambria" panose="02040503050406030204" pitchFamily="18" charset="0"/>
                <a:cs typeface="Arial" panose="020B0604020202020204" pitchFamily="34" charset="0"/>
              </a:rPr>
              <a:t>Të mbroj </a:t>
            </a:r>
            <a:r>
              <a:rPr lang="sq-AL" sz="2400" b="1" dirty="0">
                <a:latin typeface="Cambria" panose="02040503050406030204" pitchFamily="18" charset="0"/>
                <a:ea typeface="Cambria" panose="02040503050406030204" pitchFamily="18" charset="0"/>
                <a:cs typeface="Arial" panose="020B0604020202020204" pitchFamily="34" charset="0"/>
              </a:rPr>
              <a:t>nga zbulimi dhe </a:t>
            </a: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ruaj fshehtësinë e çdo informacioni sekret afarist dhe të përcaktuar si informacion i fshehtë nga institucioni përkatës; </a:t>
            </a:r>
            <a:endParaRPr lang="sq-AL" sz="2400" b="1" dirty="0" smtClean="0">
              <a:latin typeface="Cambria" panose="02040503050406030204" pitchFamily="18" charset="0"/>
              <a:ea typeface="Cambria" panose="02040503050406030204" pitchFamily="18" charset="0"/>
              <a:cs typeface="Arial" panose="020B0604020202020204" pitchFamily="34" charset="0"/>
            </a:endParaRPr>
          </a:p>
          <a:p>
            <a:pPr lvl="0" algn="just">
              <a:lnSpc>
                <a:spcPct val="120000"/>
              </a:lnSpc>
              <a:spcBef>
                <a:spcPts val="0"/>
              </a:spcBef>
              <a:buFont typeface="+mj-lt"/>
              <a:buAutoNum type="arabicPeriod"/>
              <a:tabLst>
                <a:tab pos="457200" algn="l"/>
              </a:tabLst>
            </a:pPr>
            <a:r>
              <a:rPr lang="sq-AL" sz="2400" b="1" dirty="0" smtClean="0">
                <a:latin typeface="Cambria" panose="02040503050406030204" pitchFamily="18" charset="0"/>
                <a:ea typeface="Cambria" panose="02040503050406030204" pitchFamily="18" charset="0"/>
                <a:cs typeface="Arial" panose="020B0604020202020204" pitchFamily="34" charset="0"/>
              </a:rPr>
              <a:t>Leximi me </a:t>
            </a:r>
            <a:r>
              <a:rPr lang="sq-AL" sz="2400" b="1" dirty="0">
                <a:latin typeface="Cambria" panose="02040503050406030204" pitchFamily="18" charset="0"/>
                <a:ea typeface="Cambria" panose="02040503050406030204" pitchFamily="18" charset="0"/>
                <a:cs typeface="Arial" panose="020B0604020202020204" pitchFamily="34" charset="0"/>
              </a:rPr>
              <a:t>kujdes </a:t>
            </a:r>
            <a:r>
              <a:rPr lang="sq-AL" sz="2400" b="1" dirty="0" smtClean="0">
                <a:latin typeface="Cambria" panose="02040503050406030204" pitchFamily="18" charset="0"/>
                <a:ea typeface="Cambria" panose="02040503050406030204" pitchFamily="18" charset="0"/>
                <a:cs typeface="Arial" panose="020B0604020202020204" pitchFamily="34" charset="0"/>
              </a:rPr>
              <a:t>i dispozitave të </a:t>
            </a:r>
            <a:r>
              <a:rPr lang="sq-AL" sz="2400" b="1" dirty="0">
                <a:latin typeface="Cambria" panose="02040503050406030204" pitchFamily="18" charset="0"/>
                <a:ea typeface="Cambria" panose="02040503050406030204" pitchFamily="18" charset="0"/>
                <a:cs typeface="Arial" panose="020B0604020202020204" pitchFamily="34" charset="0"/>
              </a:rPr>
              <a:t>Kodit Etik të Prokurimit të aprovuar nga KRPP-ja dhe </a:t>
            </a:r>
            <a:r>
              <a:rPr lang="sq-AL" sz="2400" b="1" dirty="0" smtClean="0">
                <a:latin typeface="Cambria" panose="02040503050406030204" pitchFamily="18" charset="0"/>
                <a:ea typeface="Cambria" panose="02040503050406030204" pitchFamily="18" charset="0"/>
                <a:cs typeface="Arial" panose="020B0604020202020204" pitchFamily="34" charset="0"/>
              </a:rPr>
              <a:t>deklarimi </a:t>
            </a:r>
            <a:r>
              <a:rPr lang="sq-AL" sz="2400" b="1" dirty="0">
                <a:latin typeface="Cambria" panose="02040503050406030204" pitchFamily="18" charset="0"/>
                <a:ea typeface="Cambria" panose="02040503050406030204" pitchFamily="18" charset="0"/>
                <a:cs typeface="Arial" panose="020B0604020202020204" pitchFamily="34" charset="0"/>
              </a:rPr>
              <a:t>se do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sq-AL" sz="2400" b="1" dirty="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respektohen </a:t>
            </a:r>
            <a:r>
              <a:rPr lang="sq-AL" sz="2400" b="1" dirty="0">
                <a:latin typeface="Cambria" panose="02040503050406030204" pitchFamily="18" charset="0"/>
                <a:ea typeface="Cambria" panose="02040503050406030204" pitchFamily="18" charset="0"/>
                <a:cs typeface="Arial" panose="020B0604020202020204" pitchFamily="34" charset="0"/>
              </a:rPr>
              <a:t>në përpikëri gjatë tërë kohës për të cilën do të </a:t>
            </a:r>
            <a:r>
              <a:rPr lang="sq-AL" sz="2400" b="1" dirty="0" smtClean="0">
                <a:latin typeface="Cambria" panose="02040503050406030204" pitchFamily="18" charset="0"/>
                <a:ea typeface="Cambria" panose="02040503050406030204" pitchFamily="18" charset="0"/>
                <a:cs typeface="Arial" panose="020B0604020202020204" pitchFamily="34" charset="0"/>
              </a:rPr>
              <a:t>jenë </a:t>
            </a:r>
            <a:r>
              <a:rPr lang="sq-AL" sz="2400" b="1" dirty="0">
                <a:latin typeface="Cambria" panose="02040503050406030204" pitchFamily="18" charset="0"/>
                <a:ea typeface="Cambria" panose="02040503050406030204" pitchFamily="18" charset="0"/>
                <a:cs typeface="Arial" panose="020B0604020202020204" pitchFamily="34" charset="0"/>
              </a:rPr>
              <a:t>kompetent në ushtrimin e kompetencave të </a:t>
            </a:r>
            <a:r>
              <a:rPr lang="sq-AL" sz="2400" b="1" dirty="0" smtClean="0">
                <a:latin typeface="Cambria" panose="02040503050406030204" pitchFamily="18" charset="0"/>
                <a:ea typeface="Cambria" panose="02040503050406030204" pitchFamily="18" charset="0"/>
                <a:cs typeface="Arial" panose="020B0604020202020204" pitchFamily="34" charset="0"/>
              </a:rPr>
              <a:t>tyre </a:t>
            </a:r>
            <a:r>
              <a:rPr lang="sq-AL" sz="2400" b="1" dirty="0">
                <a:latin typeface="Cambria" panose="02040503050406030204" pitchFamily="18" charset="0"/>
                <a:ea typeface="Cambria" panose="02040503050406030204" pitchFamily="18" charset="0"/>
                <a:cs typeface="Arial" panose="020B0604020202020204" pitchFamily="34" charset="0"/>
              </a:rPr>
              <a:t>që </a:t>
            </a:r>
            <a:r>
              <a:rPr lang="sq-AL" sz="2400" b="1" dirty="0" smtClean="0">
                <a:latin typeface="Cambria" panose="02040503050406030204" pitchFamily="18" charset="0"/>
                <a:ea typeface="Cambria" panose="02040503050406030204" pitchFamily="18" charset="0"/>
                <a:cs typeface="Arial" panose="020B0604020202020204" pitchFamily="34" charset="0"/>
              </a:rPr>
              <a:t>u </a:t>
            </a:r>
            <a:r>
              <a:rPr lang="sq-AL" sz="2400" b="1" dirty="0">
                <a:latin typeface="Cambria" panose="02040503050406030204" pitchFamily="18" charset="0"/>
                <a:ea typeface="Cambria" panose="02040503050406030204" pitchFamily="18" charset="0"/>
                <a:cs typeface="Arial" panose="020B0604020202020204" pitchFamily="34" charset="0"/>
              </a:rPr>
              <a:t>janë besuar nga institucioni përkatës; dhe</a:t>
            </a:r>
          </a:p>
          <a:p>
            <a:pPr lvl="0" algn="just">
              <a:lnSpc>
                <a:spcPct val="120000"/>
              </a:lnSpc>
              <a:spcBef>
                <a:spcPts val="0"/>
              </a:spcBef>
              <a:buFont typeface="+mj-lt"/>
              <a:buAutoNum type="arabicPeriod"/>
              <a:tabLst>
                <a:tab pos="457200" algn="l"/>
              </a:tabLst>
            </a:pPr>
            <a:r>
              <a:rPr lang="sq-AL" sz="2400" b="1" dirty="0" smtClean="0">
                <a:latin typeface="Cambria" panose="02040503050406030204" pitchFamily="18" charset="0"/>
                <a:ea typeface="Cambria" panose="02040503050406030204" pitchFamily="18" charset="0"/>
                <a:cs typeface="Arial" panose="020B0604020202020204" pitchFamily="34" charset="0"/>
              </a:rPr>
              <a:t>Pranimi </a:t>
            </a:r>
            <a:r>
              <a:rPr lang="sq-AL" sz="2400" b="1" dirty="0">
                <a:latin typeface="Cambria" panose="02040503050406030204" pitchFamily="18" charset="0"/>
                <a:ea typeface="Cambria" panose="02040503050406030204" pitchFamily="18" charset="0"/>
                <a:cs typeface="Arial" panose="020B0604020202020204" pitchFamily="34" charset="0"/>
              </a:rPr>
              <a:t>që personalisht mund të </a:t>
            </a:r>
            <a:r>
              <a:rPr lang="sq-AL" sz="2400" b="1" dirty="0" smtClean="0">
                <a:latin typeface="Cambria" panose="02040503050406030204" pitchFamily="18" charset="0"/>
                <a:ea typeface="Cambria" panose="02040503050406030204" pitchFamily="18" charset="0"/>
                <a:cs typeface="Arial" panose="020B0604020202020204" pitchFamily="34" charset="0"/>
              </a:rPr>
              <a:t>konsiderohen </a:t>
            </a:r>
            <a:r>
              <a:rPr lang="sq-AL" sz="2400" b="1" dirty="0">
                <a:latin typeface="Cambria" panose="02040503050406030204" pitchFamily="18" charset="0"/>
                <a:ea typeface="Cambria" panose="02040503050406030204" pitchFamily="18" charset="0"/>
                <a:cs typeface="Arial" panose="020B0604020202020204" pitchFamily="34" charset="0"/>
              </a:rPr>
              <a:t>përgjegjës nga aspekti penal dhe/ose civil për shpalosjen e informatave të tilla të bërë me qëllim ose për shkak të pakujdesisë.</a:t>
            </a:r>
          </a:p>
          <a:p>
            <a:pPr lvl="0" algn="just"/>
            <a:endParaRPr lang="sq-AL" sz="2400" dirty="0">
              <a:solidFill>
                <a:prstClr val="black"/>
              </a:solidFill>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41357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sq-AL" sz="2400" b="1" dirty="0" err="1" smtClean="0">
                <a:solidFill>
                  <a:srgbClr val="002060"/>
                </a:solidFill>
                <a:latin typeface="Cambria" panose="02040503050406030204" pitchFamily="18" charset="0"/>
                <a:ea typeface="Cambria" panose="02040503050406030204" pitchFamily="18" charset="0"/>
              </a:rPr>
              <a:t>Rregullor</a:t>
            </a:r>
            <a:r>
              <a:rPr lang="en-US" sz="2400" b="1" dirty="0" smtClean="0">
                <a:solidFill>
                  <a:srgbClr val="002060"/>
                </a:solidFill>
                <a:latin typeface="Cambria" panose="02040503050406030204" pitchFamily="18" charset="0"/>
                <a:ea typeface="Cambria" panose="02040503050406030204" pitchFamily="18" charset="0"/>
              </a:rPr>
              <a:t>et e </a:t>
            </a:r>
            <a:r>
              <a:rPr lang="sq-AL" sz="2400" b="1" dirty="0" smtClean="0">
                <a:solidFill>
                  <a:srgbClr val="002060"/>
                </a:solidFill>
                <a:latin typeface="Cambria" panose="02040503050406030204" pitchFamily="18" charset="0"/>
                <a:ea typeface="Cambria" panose="02040503050406030204" pitchFamily="18" charset="0"/>
              </a:rPr>
              <a:t>brendshme </a:t>
            </a:r>
            <a:r>
              <a:rPr lang="en-US" sz="2400" b="1" dirty="0" err="1" smtClean="0">
                <a:solidFill>
                  <a:srgbClr val="002060"/>
                </a:solidFill>
                <a:latin typeface="Cambria" panose="02040503050406030204" pitchFamily="18" charset="0"/>
                <a:ea typeface="Cambria" panose="02040503050406030204" pitchFamily="18" charset="0"/>
              </a:rPr>
              <a:t>te</a:t>
            </a:r>
            <a:r>
              <a:rPr lang="en-US" sz="2400" b="1" dirty="0" smtClean="0">
                <a:solidFill>
                  <a:srgbClr val="002060"/>
                </a:solidFill>
                <a:latin typeface="Cambria" panose="02040503050406030204" pitchFamily="18" charset="0"/>
                <a:ea typeface="Cambria" panose="02040503050406030204" pitchFamily="18" charset="0"/>
              </a:rPr>
              <a:t> </a:t>
            </a:r>
            <a:r>
              <a:rPr lang="sq-AL" sz="2400" b="1" dirty="0" smtClean="0">
                <a:solidFill>
                  <a:srgbClr val="002060"/>
                </a:solidFill>
                <a:latin typeface="Cambria" panose="02040503050406030204" pitchFamily="18" charset="0"/>
                <a:ea typeface="Cambria" panose="02040503050406030204" pitchFamily="18" charset="0"/>
              </a:rPr>
              <a:t>punës për KRPP-në</a:t>
            </a:r>
            <a:r>
              <a:rPr lang="en-US" sz="2400" b="1" dirty="0" smtClean="0">
                <a:solidFill>
                  <a:srgbClr val="002060"/>
                </a:solidFill>
                <a:latin typeface="Cambria" panose="02040503050406030204" pitchFamily="18" charset="0"/>
                <a:ea typeface="Cambria" panose="02040503050406030204" pitchFamily="18" charset="0"/>
              </a:rPr>
              <a:t>/AQP/OSHP </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normAutofit lnSpcReduction="10000"/>
          </a:bodyPr>
          <a:lstStyle/>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Përveç legjislacionit të lartëpërmendur për zbërthimin e integritetit në Prokurim Publik, po ashtu, një pjesë e konsiderueshme e integritetit trajtohet përmes rregullores së brendshme të punës së KRPP-së, e cila shpjegon në përpikëri detyrat dhe përgjegjësit me profesionalizëm </a:t>
            </a:r>
            <a:r>
              <a:rPr lang="sq-AL" sz="2400" dirty="0">
                <a:latin typeface="Cambria" panose="02040503050406030204" pitchFamily="18" charset="0"/>
                <a:ea typeface="Cambria" panose="02040503050406030204" pitchFamily="18" charset="0"/>
                <a:cs typeface="Arial" panose="020B0604020202020204" pitchFamily="34" charset="0"/>
              </a:rPr>
              <a:t>dhe </a:t>
            </a:r>
            <a:r>
              <a:rPr lang="sq-AL" sz="2400" dirty="0" smtClean="0">
                <a:latin typeface="Cambria" panose="02040503050406030204" pitchFamily="18" charset="0"/>
                <a:ea typeface="Cambria" panose="02040503050406030204" pitchFamily="18" charset="0"/>
                <a:cs typeface="Arial" panose="020B0604020202020204" pitchFamily="34" charset="0"/>
              </a:rPr>
              <a:t>efikasitete për punonjësit e KRPP-së.</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Po ashtu edhe institucioni i AQP-së, i cili është në kuadër të Ministrisë së Financave, ka rregullore të brendshme të punës ku integriteti i atribuohet punonjësve të saj.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Edhe institucioni i OSHP-së, posedon rregulloren e brendshme të punës, ku gjithashtu integriteti i atribuohet punonjësve të saj, përmes strukturës organizative dhe ndarjes së përgjegjësive të tyre. </a:t>
            </a: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Për tri institucionet Qendrore të Prokurimit qëllimi kryesor i këtyre rregulloreve është që të ofrojnë një sërë udhëzimesh operative praktike për </a:t>
            </a:r>
            <a:r>
              <a:rPr lang="sq-AL" sz="2400" dirty="0" err="1">
                <a:latin typeface="Cambria" panose="02040503050406030204" pitchFamily="18" charset="0"/>
                <a:ea typeface="Cambria" panose="02040503050406030204" pitchFamily="18" charset="0"/>
                <a:cs typeface="Arial" panose="020B0604020202020204" pitchFamily="34" charset="0"/>
              </a:rPr>
              <a:t>menaxhmentin</a:t>
            </a:r>
            <a:r>
              <a:rPr lang="sq-AL" sz="2400" dirty="0">
                <a:latin typeface="Cambria" panose="02040503050406030204" pitchFamily="18" charset="0"/>
                <a:ea typeface="Cambria" panose="02040503050406030204" pitchFamily="18" charset="0"/>
                <a:cs typeface="Arial" panose="020B0604020202020204" pitchFamily="34" charset="0"/>
              </a:rPr>
              <a:t> dhe stafin e tyre.</a:t>
            </a:r>
          </a:p>
          <a:p>
            <a:pPr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455508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71570"/>
          </a:xfrm>
        </p:spPr>
        <p:txBody>
          <a:bodyPr>
            <a:normAutofit/>
          </a:bodyPr>
          <a:lstStyle/>
          <a:p>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Çka</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nënkupto</a:t>
            </a:r>
            <a:r>
              <a:rPr lang="sq-AL" sz="2400" b="1" dirty="0" smtClean="0">
                <a:solidFill>
                  <a:srgbClr val="002060"/>
                </a:solidFill>
                <a:latin typeface="Cambria" panose="02040503050406030204" pitchFamily="18" charset="0"/>
                <a:ea typeface="Cambria" panose="02040503050406030204" pitchFamily="18" charset="0"/>
                <a:cs typeface="Arial" pitchFamily="34" charset="0"/>
              </a:rPr>
              <a:t>het me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Integritet</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457200" y="2428868"/>
            <a:ext cx="8229600" cy="3697295"/>
          </a:xfrm>
        </p:spPr>
        <p:txBody>
          <a:bodyPr/>
          <a:lstStyle/>
          <a:p>
            <a:pPr>
              <a:buNone/>
            </a:pPr>
            <a:r>
              <a:rPr lang="en-GB" sz="2400" dirty="0" smtClean="0">
                <a:latin typeface="Cambria" panose="02040503050406030204" pitchFamily="18" charset="0"/>
                <a:ea typeface="Cambria" panose="02040503050406030204" pitchFamily="18" charset="0"/>
                <a:cs typeface="Arial" pitchFamily="34" charset="0"/>
              </a:rPr>
              <a:t>.......?</a:t>
            </a: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sq-AL" sz="2400" b="1" dirty="0" smtClean="0">
                <a:solidFill>
                  <a:srgbClr val="002060"/>
                </a:solidFill>
                <a:latin typeface="Cambria" panose="02040503050406030204" pitchFamily="18" charset="0"/>
                <a:ea typeface="Cambria" panose="02040503050406030204" pitchFamily="18" charset="0"/>
              </a:rPr>
              <a:t>Çfarë është Korrupsioni?</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11763"/>
          </a:xfrm>
        </p:spPr>
        <p:txBody>
          <a:bodyPr>
            <a:normAutofit/>
          </a:bodyPr>
          <a:lstStyle/>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Sipas Ligjit korrupsioni është vepër penale që shkakton pasoja shumëdimensionale. </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Korrupsioni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paraqet keqpërdorimin e pushtetit ose autoritetit, çdo veprim ose sjellje të personit zyrtar ose personit përgjegjës me qëllim të arritjes së një përparësie të kundërligjshme për veten ose tjetrin.</a:t>
            </a:r>
          </a:p>
          <a:p>
            <a:pPr lvl="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Në përgjithësi, korrupsioni përkufizohet si “Shpërdorimi i pushtetit të besuar ose i funksionit publik për </a:t>
            </a:r>
            <a:r>
              <a:rPr lang="sq-AL" sz="2400" b="1" dirty="0" smtClean="0">
                <a:latin typeface="Cambria" panose="02040503050406030204" pitchFamily="18" charset="0"/>
                <a:ea typeface="Cambria" panose="02040503050406030204" pitchFamily="18" charset="0"/>
                <a:cs typeface="Arial" panose="020B0604020202020204" pitchFamily="34" charset="0"/>
              </a:rPr>
              <a:t>përfitim</a:t>
            </a:r>
            <a:r>
              <a:rPr lang="en-GB" sz="2400" b="1" dirty="0" smtClean="0">
                <a:latin typeface="Cambria" panose="02040503050406030204" pitchFamily="18" charset="0"/>
                <a:ea typeface="Cambria" panose="02040503050406030204" pitchFamily="18" charset="0"/>
                <a:cs typeface="Arial" panose="020B0604020202020204" pitchFamily="34" charset="0"/>
              </a:rPr>
              <a:t>e </a:t>
            </a:r>
            <a:r>
              <a:rPr lang="en-GB" sz="2400" b="1" dirty="0" err="1" smtClean="0">
                <a:latin typeface="Cambria" panose="02040503050406030204" pitchFamily="18" charset="0"/>
                <a:ea typeface="Cambria" panose="02040503050406030204" pitchFamily="18" charset="0"/>
                <a:cs typeface="Arial" panose="020B0604020202020204" pitchFamily="34" charset="0"/>
              </a:rPr>
              <a:t>të</a:t>
            </a:r>
            <a:r>
              <a:rPr lang="en-GB" sz="2400" b="1" dirty="0" smtClean="0">
                <a:latin typeface="Cambria" panose="02040503050406030204" pitchFamily="18" charset="0"/>
                <a:ea typeface="Cambria" panose="02040503050406030204" pitchFamily="18" charset="0"/>
                <a:cs typeface="Arial" panose="020B0604020202020204" pitchFamily="34" charset="0"/>
              </a:rPr>
              <a:t> </a:t>
            </a:r>
            <a:r>
              <a:rPr lang="en-GB" sz="2400" b="1" dirty="0" err="1" smtClean="0">
                <a:latin typeface="Cambria" panose="02040503050406030204" pitchFamily="18" charset="0"/>
                <a:ea typeface="Cambria" panose="02040503050406030204" pitchFamily="18" charset="0"/>
                <a:cs typeface="Arial" panose="020B0604020202020204" pitchFamily="34" charset="0"/>
              </a:rPr>
              <a:t>ndryshme</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sq-AL" sz="2400" b="1" dirty="0">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en-GB" sz="2400" b="1" dirty="0" smtClean="0">
                <a:latin typeface="Cambria" panose="02040503050406030204" pitchFamily="18" charset="0"/>
                <a:ea typeface="Cambria" panose="02040503050406030204" pitchFamily="18" charset="0"/>
                <a:cs typeface="Arial" panose="020B0604020202020204" pitchFamily="34" charset="0"/>
              </a:rPr>
              <a:t>KORRUPSION-it </a:t>
            </a:r>
            <a:r>
              <a:rPr lang="en-GB" sz="2400" b="1" dirty="0" err="1" smtClean="0">
                <a:latin typeface="Cambria" panose="02040503050406030204" pitchFamily="18" charset="0"/>
                <a:ea typeface="Cambria" panose="02040503050406030204" pitchFamily="18" charset="0"/>
                <a:cs typeface="Arial" panose="020B0604020202020204" pitchFamily="34" charset="0"/>
              </a:rPr>
              <a:t>si</a:t>
            </a:r>
            <a:r>
              <a:rPr lang="en-GB" sz="2400" b="1" dirty="0" smtClean="0">
                <a:latin typeface="Cambria" panose="02040503050406030204" pitchFamily="18" charset="0"/>
                <a:ea typeface="Cambria" panose="02040503050406030204" pitchFamily="18" charset="0"/>
                <a:cs typeface="Arial" panose="020B0604020202020204" pitchFamily="34" charset="0"/>
              </a:rPr>
              <a:t> </a:t>
            </a:r>
            <a:r>
              <a:rPr lang="en-GB" sz="2400" b="1" dirty="0" err="1" smtClean="0">
                <a:latin typeface="Cambria" panose="02040503050406030204" pitchFamily="18" charset="0"/>
                <a:ea typeface="Cambria" panose="02040503050406030204" pitchFamily="18" charset="0"/>
                <a:cs typeface="Arial" panose="020B0604020202020204" pitchFamily="34" charset="0"/>
              </a:rPr>
              <a:t>nocion</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i atribuohen edhe termat mito dhe ryshfet.</a:t>
            </a: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110481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vazhdim</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95400"/>
            <a:ext cx="9144000" cy="4991120"/>
          </a:xfrm>
        </p:spPr>
        <p:txBody>
          <a:bodyPr>
            <a:noAutofit/>
          </a:bodyPr>
          <a:lstStyle/>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Për shkak të përhapjes shumë të gjerë, korrupsioni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tani</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më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konsiderohet si një pjesë e pandarë e shoqërisë njerëzore, diku më shumë e diku më pak, por një gjë është e sigurt se nuk ka asnjë vend imun nga kjo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dukuri. </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rPr>
              <a:t>Në </a:t>
            </a:r>
            <a:r>
              <a:rPr lang="sq-AL" sz="2400" b="1" dirty="0">
                <a:solidFill>
                  <a:prstClr val="black"/>
                </a:solidFill>
                <a:latin typeface="Cambria" panose="02040503050406030204" pitchFamily="18" charset="0"/>
                <a:ea typeface="Cambria" panose="02040503050406030204" pitchFamily="18" charset="0"/>
                <a:cs typeface="Arial" panose="020B0604020202020204" pitchFamily="34" charset="0"/>
              </a:rPr>
              <a:t>fakt, trendi i lartë i korrupsionit i cili ka përfshirë vendet e botës, sot cilësohet si një kulturë ose trend shoqëror i kohës </a:t>
            </a:r>
            <a:r>
              <a:rPr lang="sq-AL"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rPr>
              <a:t>moderne.</a:t>
            </a: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4254113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52" y="0"/>
            <a:ext cx="9123348" cy="609600"/>
          </a:xfrm>
        </p:spPr>
        <p:txBody>
          <a:bodyPr>
            <a:noAutofit/>
          </a:bodyPr>
          <a:lstStyle/>
          <a:p>
            <a:r>
              <a:rPr lang="en-US" sz="2400" b="1" dirty="0" err="1" smtClean="0">
                <a:solidFill>
                  <a:srgbClr val="002060"/>
                </a:solidFill>
                <a:latin typeface="Cambria" panose="02040503050406030204" pitchFamily="18" charset="0"/>
                <a:ea typeface="Cambria" panose="02040503050406030204" pitchFamily="18" charset="0"/>
                <a:cs typeface="Arial" panose="020B0604020202020204" pitchFamily="34" charset="0"/>
              </a:rPr>
              <a:t>Pasojat</a:t>
            </a:r>
            <a:r>
              <a:rPr lang="en-US" sz="2400"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 e </a:t>
            </a:r>
            <a:r>
              <a:rPr lang="en-US" sz="2400" b="1" dirty="0" err="1" smtClean="0">
                <a:solidFill>
                  <a:srgbClr val="002060"/>
                </a:solidFill>
                <a:latin typeface="Cambria" panose="02040503050406030204" pitchFamily="18" charset="0"/>
                <a:ea typeface="Cambria" panose="02040503050406030204" pitchFamily="18" charset="0"/>
                <a:cs typeface="Arial" panose="020B0604020202020204" pitchFamily="34" charset="0"/>
              </a:rPr>
              <a:t>Korrupsionit</a:t>
            </a:r>
            <a:endPar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20652" y="685800"/>
            <a:ext cx="9123348" cy="5743596"/>
          </a:xfrm>
        </p:spPr>
        <p:txBody>
          <a:bodyPr>
            <a:noAutofit/>
          </a:bodyPr>
          <a:lstStyle/>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Një </a:t>
            </a:r>
            <a:r>
              <a:rPr lang="sq-AL" sz="2400" dirty="0" smtClean="0">
                <a:latin typeface="Cambria" panose="02040503050406030204" pitchFamily="18" charset="0"/>
                <a:ea typeface="Cambria" panose="02040503050406030204" pitchFamily="18" charset="0"/>
                <a:cs typeface="Arial" panose="020B0604020202020204" pitchFamily="34" charset="0"/>
              </a:rPr>
              <a:t>numër i madh ekonomistësh kanë qartësuar se shoqëria përjeton pasoja katastrofale nga korrupsioni, ngase është pengesa kryesore për zhvillimin e një vendi.</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Shumë institucione ndërkombëtare siç janë institucionet e Bankës Botërore, dhe ato të BE’së, kanë vërtetuar se korrupsioni i zvogëlon të ardhurat shtetërore, duke i rritur shpenzimet publike</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Korrupsioni e pamundëson, shpeshherë edhe e paralizon plotësisht veprimtarinë tregtare, duke e shkatërruar edhe sektorin privat, nëpërmjet pengimit të investitorëve të huaja.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Në veçanti duhet të theksojmë se nuk është ekonomia i vetmi sektor që pëson nga korrupsioni</a:t>
            </a:r>
            <a:r>
              <a:rPr lang="en-GB" sz="2400"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GB" sz="2400" dirty="0" smtClean="0">
                <a:latin typeface="Cambria" panose="02040503050406030204" pitchFamily="18" charset="0"/>
                <a:ea typeface="Cambria" panose="02040503050406030204" pitchFamily="18" charset="0"/>
                <a:cs typeface="Arial" panose="020B0604020202020204" pitchFamily="34" charset="0"/>
              </a:rPr>
              <a:t>k</a:t>
            </a:r>
            <a:r>
              <a:rPr lang="sq-AL" sz="2400" dirty="0" smtClean="0">
                <a:latin typeface="Cambria" panose="02040503050406030204" pitchFamily="18" charset="0"/>
                <a:ea typeface="Cambria" panose="02040503050406030204" pitchFamily="18" charset="0"/>
                <a:cs typeface="Arial" panose="020B0604020202020204" pitchFamily="34" charset="0"/>
              </a:rPr>
              <a:t>orrupsioni godet rëndë</a:t>
            </a:r>
            <a:r>
              <a:rPr lang="en-GB" sz="2400" dirty="0" smtClean="0">
                <a:latin typeface="Cambria" panose="02040503050406030204" pitchFamily="18" charset="0"/>
                <a:ea typeface="Cambria" panose="02040503050406030204" pitchFamily="18" charset="0"/>
                <a:cs typeface="Arial" panose="020B0604020202020204" pitchFamily="34" charset="0"/>
              </a:rPr>
              <a:t> </a:t>
            </a:r>
            <a:r>
              <a:rPr lang="en-GB" sz="2400" dirty="0" err="1" smtClean="0">
                <a:latin typeface="Cambria" panose="02040503050406030204" pitchFamily="18" charset="0"/>
                <a:ea typeface="Cambria" panose="02040503050406030204" pitchFamily="18" charset="0"/>
                <a:cs typeface="Arial" panose="020B0604020202020204" pitchFamily="34" charset="0"/>
              </a:rPr>
              <a:t>kulturën</a:t>
            </a:r>
            <a:r>
              <a:rPr lang="en-GB" sz="2400" dirty="0" smtClean="0">
                <a:latin typeface="Cambria" panose="02040503050406030204" pitchFamily="18" charset="0"/>
                <a:ea typeface="Cambria" panose="02040503050406030204" pitchFamily="18" charset="0"/>
                <a:cs typeface="Arial" panose="020B0604020202020204" pitchFamily="34" charset="0"/>
              </a:rPr>
              <a:t>  </a:t>
            </a:r>
            <a:r>
              <a:rPr lang="en-GB" sz="2400" dirty="0" err="1" smtClean="0">
                <a:latin typeface="Cambria" panose="02040503050406030204" pitchFamily="18" charset="0"/>
                <a:ea typeface="Cambria" panose="02040503050406030204" pitchFamily="18" charset="0"/>
                <a:cs typeface="Arial" panose="020B0604020202020204" pitchFamily="34" charset="0"/>
              </a:rPr>
              <a:t>dhe</a:t>
            </a:r>
            <a:r>
              <a:rPr lang="sq-AL" sz="2400" dirty="0" smtClean="0">
                <a:latin typeface="Cambria" panose="02040503050406030204" pitchFamily="18" charset="0"/>
                <a:ea typeface="Cambria" panose="02040503050406030204" pitchFamily="18" charset="0"/>
                <a:cs typeface="Arial" panose="020B0604020202020204" pitchFamily="34" charset="0"/>
              </a:rPr>
              <a:t> zhvillim</a:t>
            </a:r>
            <a:r>
              <a:rPr lang="en-GB" sz="2400" dirty="0" smtClean="0">
                <a:latin typeface="Cambria" panose="02040503050406030204" pitchFamily="18" charset="0"/>
                <a:ea typeface="Cambria" panose="02040503050406030204" pitchFamily="18" charset="0"/>
                <a:cs typeface="Arial" panose="020B0604020202020204" pitchFamily="34" charset="0"/>
              </a:rPr>
              <a:t>in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GB" sz="2400" dirty="0" smtClean="0">
                <a:latin typeface="Cambria" panose="02040503050406030204" pitchFamily="18" charset="0"/>
                <a:ea typeface="Cambria" panose="02040503050406030204" pitchFamily="18" charset="0"/>
                <a:cs typeface="Arial" panose="020B0604020202020204" pitchFamily="34" charset="0"/>
              </a:rPr>
              <a:t>e</a:t>
            </a:r>
            <a:r>
              <a:rPr lang="sq-AL" sz="2400" dirty="0" smtClean="0">
                <a:latin typeface="Cambria" panose="02040503050406030204" pitchFamily="18" charset="0"/>
                <a:ea typeface="Cambria" panose="02040503050406030204" pitchFamily="18" charset="0"/>
                <a:cs typeface="Arial" panose="020B0604020202020204" pitchFamily="34" charset="0"/>
              </a:rPr>
              <a:t> shoqërisë demokratike.</a:t>
            </a:r>
            <a:endParaRPr lang="sq-AL"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914600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Rezistenca</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ndaj</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059363"/>
          </a:xfrm>
        </p:spPr>
        <p:txBody>
          <a:bodyPr>
            <a:normAutofit/>
          </a:bodyPr>
          <a:lstStyle/>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Korrupsioni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është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dukuri</a:t>
            </a:r>
            <a:r>
              <a:rPr lang="en-US" sz="2400" dirty="0" smtClean="0">
                <a:latin typeface="Cambria" panose="02040503050406030204" pitchFamily="18" charset="0"/>
                <a:ea typeface="Cambria" panose="02040503050406030204" pitchFamily="18" charset="0"/>
              </a:rPr>
              <a:t> negative </a:t>
            </a:r>
            <a:r>
              <a:rPr lang="en-US" sz="2400" dirty="0" err="1" smtClean="0">
                <a:latin typeface="Cambria" panose="02040503050406030204" pitchFamily="18" charset="0"/>
                <a:ea typeface="Cambria" panose="02040503050406030204" pitchFamily="18" charset="0"/>
              </a:rPr>
              <a:t>që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paraqet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një</a:t>
            </a:r>
            <a:r>
              <a:rPr lang="en-US" sz="2400" dirty="0" smtClean="0">
                <a:latin typeface="Cambria" panose="02040503050406030204" pitchFamily="18" charset="0"/>
                <a:ea typeface="Cambria" panose="02040503050406030204" pitchFamily="18" charset="0"/>
              </a:rPr>
              <a:t> form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krimit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kundër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shoqërisë</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Rezistenca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ndaj</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kësaj</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dukurie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është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njëra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ndër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pikat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rëndësishme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që</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atribohet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qenurit</a:t>
            </a:r>
            <a:r>
              <a:rPr lang="en-US" sz="2400" dirty="0" smtClean="0">
                <a:latin typeface="Cambria" panose="02040503050406030204" pitchFamily="18" charset="0"/>
                <a:ea typeface="Cambria" panose="02040503050406030204" pitchFamily="18" charset="0"/>
              </a:rPr>
              <a:t> me </a:t>
            </a:r>
            <a:r>
              <a:rPr lang="en-US" sz="2400" dirty="0" err="1" smtClean="0">
                <a:latin typeface="Cambria" panose="02040503050406030204" pitchFamily="18" charset="0"/>
                <a:ea typeface="Cambria" panose="02040503050406030204" pitchFamily="18" charset="0"/>
              </a:rPr>
              <a:t>Integritet</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Rezistenca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ndaj</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korrupsionit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ndikon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direkt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performancën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profesionalizmin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fushën</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përkatesishtë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administratën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publike</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548467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Ndikimet</a:t>
            </a:r>
            <a:r>
              <a:rPr lang="en-US" sz="2400" b="1" dirty="0" smtClean="0">
                <a:solidFill>
                  <a:srgbClr val="002060"/>
                </a:solidFill>
                <a:latin typeface="Cambria" panose="02040503050406030204" pitchFamily="18" charset="0"/>
                <a:ea typeface="Cambria" panose="02040503050406030204" pitchFamily="18" charset="0"/>
              </a:rPr>
              <a:t> e </a:t>
            </a:r>
            <a:r>
              <a:rPr lang="en-US" sz="2400" b="1" dirty="0" err="1" smtClean="0">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Ndikimi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Financiar</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Rritja</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mosbesimit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sistemin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demokratik</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Zvoglon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investimet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huaja</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Dëmton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sektorin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privat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Zvoglon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besimin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drejtësi</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Rrezikon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stabilitetin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politik</a:t>
            </a:r>
            <a:r>
              <a:rPr lang="en-US" sz="2400" dirty="0" smtClean="0">
                <a:latin typeface="Cambria" panose="02040503050406030204" pitchFamily="18" charset="0"/>
                <a:ea typeface="Cambria" panose="02040503050406030204" pitchFamily="18" charset="0"/>
                <a:cs typeface="Arial" panose="020B0604020202020204" pitchFamily="34" charset="0"/>
              </a:rPr>
              <a:t> duke </a:t>
            </a:r>
            <a:r>
              <a:rPr lang="en-US" sz="2400" dirty="0" err="1" smtClean="0">
                <a:latin typeface="Cambria" panose="02040503050406030204" pitchFamily="18" charset="0"/>
                <a:ea typeface="Cambria" panose="02040503050406030204" pitchFamily="18" charset="0"/>
                <a:cs typeface="Arial" panose="020B0604020202020204" pitchFamily="34" charset="0"/>
              </a:rPr>
              <a:t>humbur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besimin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ndaj</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shtetit</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etj</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990651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Lufta</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a:t>
            </a:r>
            <a:r>
              <a:rPr lang="en-US" sz="2400" b="1" dirty="0" err="1" smtClean="0">
                <a:solidFill>
                  <a:srgbClr val="002060"/>
                </a:solidFill>
                <a:latin typeface="Cambria" panose="02040503050406030204" pitchFamily="18" charset="0"/>
                <a:ea typeface="Cambria" panose="02040503050406030204" pitchFamily="18" charset="0"/>
              </a:rPr>
              <a:t>undër</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135563"/>
          </a:xfrm>
        </p:spPr>
        <p:txBody>
          <a:bodyPr>
            <a:normAutofit/>
          </a:bodyPr>
          <a:lstStyle/>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Rol</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rëndësishën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luftën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zbatimi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parimeve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themelore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nëpunësve</a:t>
            </a:r>
            <a:r>
              <a:rPr lang="en-US" sz="2400" dirty="0" smtClean="0">
                <a:latin typeface="Cambria" panose="02040503050406030204" pitchFamily="18" charset="0"/>
                <a:ea typeface="Cambria" panose="02040503050406030204" pitchFamily="18" charset="0"/>
                <a:cs typeface="Arial" panose="020B0604020202020204" pitchFamily="34" charset="0"/>
              </a:rPr>
              <a:t> civil </a:t>
            </a:r>
            <a:r>
              <a:rPr lang="en-US" sz="2400" dirty="0" err="1" smtClean="0">
                <a:latin typeface="Cambria" panose="02040503050406030204" pitchFamily="18" charset="0"/>
                <a:ea typeface="Cambria" panose="02040503050406030204" pitchFamily="18" charset="0"/>
                <a:cs typeface="Arial" panose="020B0604020202020204" pitchFamily="34" charset="0"/>
              </a:rPr>
              <a:t>si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institucione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qendrore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ashtu</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ato</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lokale</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algn="just">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Etika,efikasiteti,përgjegjëshmëria,profesionalizimi,transparenca, </a:t>
            </a:r>
            <a:r>
              <a:rPr lang="en-US" sz="2400" dirty="0" err="1" smtClean="0">
                <a:latin typeface="Cambria" panose="02040503050406030204" pitchFamily="18" charset="0"/>
                <a:ea typeface="Cambria" panose="02040503050406030204" pitchFamily="18" charset="0"/>
                <a:cs typeface="Arial" panose="020B0604020202020204" pitchFamily="34" charset="0"/>
              </a:rPr>
              <a:t>llogaridhënia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krijojnë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bazë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mirëfillt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rritje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besimit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qytetarëve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institucione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publike</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Zbatimi</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ligjit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forcim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shtetit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drejtës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fuqizimi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institucioneve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drejtësisë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janë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mekanizma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parandalimin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luftimin</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sukseshëm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182953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Veprimet</a:t>
            </a:r>
            <a:r>
              <a:rPr lang="en-US" sz="2400" b="1" dirty="0" smtClean="0">
                <a:solidFill>
                  <a:srgbClr val="002060"/>
                </a:solidFill>
                <a:latin typeface="Cambria" panose="02040503050406030204" pitchFamily="18" charset="0"/>
                <a:ea typeface="Cambria" panose="02040503050406030204" pitchFamily="18" charset="0"/>
              </a:rPr>
              <a:t> e </a:t>
            </a:r>
            <a:r>
              <a:rPr lang="en-US" sz="2400" b="1" dirty="0" err="1" smtClean="0">
                <a:solidFill>
                  <a:srgbClr val="002060"/>
                </a:solidFill>
                <a:latin typeface="Cambria" panose="02040503050406030204" pitchFamily="18" charset="0"/>
                <a:ea typeface="Cambria" panose="02040503050406030204" pitchFamily="18" charset="0"/>
              </a:rPr>
              <a:t>nd</a:t>
            </a:r>
            <a:r>
              <a:rPr lang="sq-AL" sz="2400" b="1" dirty="0" smtClean="0">
                <a:solidFill>
                  <a:srgbClr val="002060"/>
                </a:solidFill>
                <a:latin typeface="Cambria" panose="02040503050406030204" pitchFamily="18" charset="0"/>
                <a:ea typeface="Cambria" panose="02040503050406030204" pitchFamily="18" charset="0"/>
              </a:rPr>
              <a:t>ë</a:t>
            </a:r>
            <a:r>
              <a:rPr lang="en-US" sz="2400" b="1" dirty="0" err="1" smtClean="0">
                <a:solidFill>
                  <a:srgbClr val="002060"/>
                </a:solidFill>
                <a:latin typeface="Cambria" panose="02040503050406030204" pitchFamily="18" charset="0"/>
                <a:ea typeface="Cambria" panose="02040503050406030204" pitchFamily="18" charset="0"/>
              </a:rPr>
              <a:t>rmarra</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nga</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Institucionet</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Shtet</a:t>
            </a:r>
            <a:r>
              <a:rPr lang="sq-AL" sz="2400" b="1" dirty="0" smtClean="0">
                <a:solidFill>
                  <a:srgbClr val="002060"/>
                </a:solidFill>
                <a:latin typeface="Cambria" panose="02040503050406030204" pitchFamily="18" charset="0"/>
                <a:ea typeface="Cambria" panose="02040503050406030204" pitchFamily="18" charset="0"/>
              </a:rPr>
              <a:t>ë</a:t>
            </a:r>
            <a:r>
              <a:rPr lang="en-US" sz="2400" b="1" dirty="0" err="1" smtClean="0">
                <a:solidFill>
                  <a:srgbClr val="002060"/>
                </a:solidFill>
                <a:latin typeface="Cambria" panose="02040503050406030204" pitchFamily="18" charset="0"/>
                <a:ea typeface="Cambria" panose="02040503050406030204" pitchFamily="18" charset="0"/>
              </a:rPr>
              <a:t>rore</a:t>
            </a:r>
            <a:r>
              <a:rPr lang="en-US" sz="2400" b="1" dirty="0" smtClean="0">
                <a:solidFill>
                  <a:srgbClr val="002060"/>
                </a:solidFill>
                <a:latin typeface="Cambria" panose="02040503050406030204" pitchFamily="18" charset="0"/>
                <a:ea typeface="Cambria" panose="02040503050406030204" pitchFamily="18" charset="0"/>
              </a:rPr>
              <a:t> </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95400"/>
            <a:ext cx="9144000" cy="4830763"/>
          </a:xfrm>
        </p:spPr>
        <p:txBody>
          <a:bodyPr/>
          <a:lstStyle/>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Nxjerrja</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Ligjit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Themelimi</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Agjencisë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Hartimi</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Strategjive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Hartimi</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Planeve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a:t>
            </a:r>
            <a:r>
              <a:rPr lang="en-US" sz="2400" dirty="0" err="1" smtClean="0">
                <a:latin typeface="Cambria" panose="02040503050406030204" pitchFamily="18" charset="0"/>
                <a:ea typeface="Cambria" panose="02040503050406030204" pitchFamily="18" charset="0"/>
                <a:cs typeface="Arial" panose="020B0604020202020204" pitchFamily="34" charset="0"/>
              </a:rPr>
              <a:t>eprimit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Nxjerrja e Ligjit për parandalimin e konfliktit të interesit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Si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akteve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tjera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nënligjore</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953073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Ligji</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Kundër</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09600"/>
            <a:ext cx="9144000" cy="6248400"/>
          </a:xfrm>
        </p:spPr>
        <p:txBody>
          <a:bodyPr>
            <a:noAutofit/>
          </a:bodyPr>
          <a:lstStyle/>
          <a:p>
            <a:pPr algn="just">
              <a:lnSpc>
                <a:spcPct val="120000"/>
              </a:lnSpc>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Kosova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posedon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cili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parasheh</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masat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brenda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fushës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veprimit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S</a:t>
            </a:r>
            <a:r>
              <a:rPr lang="en-US" sz="2400" dirty="0" err="1" smtClean="0">
                <a:latin typeface="Cambria" panose="02040503050406030204" pitchFamily="18" charset="0"/>
                <a:ea typeface="Cambria" panose="02040503050406030204" pitchFamily="18" charset="0"/>
                <a:cs typeface="Arial" panose="020B0604020202020204" pitchFamily="34" charset="0"/>
              </a:rPr>
              <a:t>trategjisë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K</a:t>
            </a:r>
            <a:r>
              <a:rPr lang="en-US" sz="2400" dirty="0" err="1" smtClean="0">
                <a:latin typeface="Cambria" panose="02040503050406030204" pitchFamily="18" charset="0"/>
                <a:ea typeface="Cambria" panose="02040503050406030204" pitchFamily="18" charset="0"/>
                <a:cs typeface="Arial" panose="020B0604020202020204" pitchFamily="34" charset="0"/>
              </a:rPr>
              <a:t>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K</a:t>
            </a:r>
            <a:r>
              <a:rPr lang="en-US" sz="2400" dirty="0" err="1" smtClean="0">
                <a:latin typeface="Cambria" panose="02040503050406030204" pitchFamily="18" charset="0"/>
                <a:ea typeface="Cambria" panose="02040503050406030204" pitchFamily="18" charset="0"/>
                <a:cs typeface="Arial" panose="020B0604020202020204" pitchFamily="34" charset="0"/>
              </a:rPr>
              <a:t>orrupsionit</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gn="just">
              <a:lnSpc>
                <a:spcPct val="120000"/>
              </a:lnSpc>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Veçanërisht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fushën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hetimeve</a:t>
            </a:r>
            <a:r>
              <a:rPr lang="en-US" sz="2400" dirty="0">
                <a:latin typeface="Cambria" panose="02040503050406030204" pitchFamily="18" charset="0"/>
                <a:ea typeface="Cambria" panose="02040503050406030204" pitchFamily="18" charset="0"/>
                <a:cs typeface="Arial" panose="020B0604020202020204" pitchFamily="34" charset="0"/>
              </a:rPr>
              <a:t> administrative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Eliminimin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e </a:t>
            </a:r>
            <a:r>
              <a:rPr lang="en-US" sz="2400" dirty="0" err="1">
                <a:latin typeface="Cambria" panose="02040503050406030204" pitchFamily="18" charset="0"/>
                <a:ea typeface="Cambria" panose="02040503050406030204" pitchFamily="18" charset="0"/>
                <a:cs typeface="Arial" panose="020B0604020202020204" pitchFamily="34" charset="0"/>
              </a:rPr>
              <a:t>shkaqeve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algn="just">
              <a:lnSpc>
                <a:spcPct val="120000"/>
              </a:lnSpc>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Papajtueshmërinë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mbajtjes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posteve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kryerjes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aktiviteteve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fitimprurëse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personat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zyrtar</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gn="just">
              <a:lnSpc>
                <a:spcPct val="120000"/>
              </a:lnSpc>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Kufizimet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lidhje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pranimin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dhuratave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lidhura</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kryerjen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punëve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detyrë</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gn="just">
              <a:lnSpc>
                <a:spcPct val="120000"/>
              </a:lnSpc>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Mbikëqyrjen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e </a:t>
            </a:r>
            <a:r>
              <a:rPr lang="en-US" sz="2400" dirty="0" err="1">
                <a:latin typeface="Cambria" panose="02040503050406030204" pitchFamily="18" charset="0"/>
                <a:ea typeface="Cambria" panose="02040503050406030204" pitchFamily="18" charset="0"/>
                <a:cs typeface="Arial" panose="020B0604020202020204" pitchFamily="34" charset="0"/>
              </a:rPr>
              <a:t>pasurive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tyre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personave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lidhje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afërt</a:t>
            </a:r>
            <a:r>
              <a:rPr lang="en-US" sz="2400" dirty="0">
                <a:latin typeface="Cambria" panose="02040503050406030204" pitchFamily="18" charset="0"/>
                <a:ea typeface="Cambria" panose="02040503050406030204" pitchFamily="18" charset="0"/>
                <a:cs typeface="Arial" panose="020B0604020202020204" pitchFamily="34" charset="0"/>
              </a:rPr>
              <a:t> me ta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kufizimet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lidhje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subjektet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kontraktuese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marrin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pjesë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tenderët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publik</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08381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400" b="1" dirty="0" smtClean="0">
                <a:solidFill>
                  <a:srgbClr val="002060"/>
                </a:solidFill>
                <a:latin typeface="Cambria" panose="02040503050406030204" pitchFamily="18" charset="0"/>
                <a:ea typeface="Cambria" panose="02040503050406030204" pitchFamily="18" charset="0"/>
              </a:rPr>
              <a:t>Agjencia Kundër Korrupsion</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lvl="1" algn="just">
              <a:buFont typeface="Wingdings" panose="05000000000000000000" pitchFamily="2" charset="2"/>
              <a:buChar char="§"/>
            </a:pP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vitin</a:t>
            </a:r>
            <a:r>
              <a:rPr lang="en-US" sz="2000" dirty="0" smtClean="0">
                <a:latin typeface="Cambria" panose="02040503050406030204" pitchFamily="18" charset="0"/>
                <a:ea typeface="Cambria" panose="02040503050406030204" pitchFamily="18" charset="0"/>
                <a:cs typeface="Arial" panose="020B0604020202020204" pitchFamily="34" charset="0"/>
              </a:rPr>
              <a:t> 2007 </a:t>
            </a:r>
            <a:r>
              <a:rPr lang="en-US" sz="2000" dirty="0" err="1" smtClean="0">
                <a:latin typeface="Cambria" panose="02040503050406030204" pitchFamily="18" charset="0"/>
                <a:ea typeface="Cambria" panose="02040503050406030204" pitchFamily="18" charset="0"/>
                <a:cs typeface="Arial" panose="020B0604020202020204" pitchFamily="34" charset="0"/>
              </a:rPr>
              <a:t>Republika</a:t>
            </a:r>
            <a:r>
              <a:rPr lang="en-US" sz="2000" dirty="0" smtClean="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Kosovës</a:t>
            </a:r>
            <a:r>
              <a:rPr lang="en-US" sz="2000" dirty="0" smtClean="0">
                <a:latin typeface="Cambria" panose="02040503050406030204" pitchFamily="18" charset="0"/>
                <a:ea typeface="Cambria" panose="02040503050406030204" pitchFamily="18" charset="0"/>
                <a:cs typeface="Arial" panose="020B0604020202020204" pitchFamily="34" charset="0"/>
              </a:rPr>
              <a:t> ka </a:t>
            </a:r>
            <a:r>
              <a:rPr lang="en-US" sz="2000" dirty="0" err="1" smtClean="0">
                <a:latin typeface="Cambria" panose="02040503050406030204" pitchFamily="18" charset="0"/>
                <a:ea typeface="Cambria" panose="02040503050406030204" pitchFamily="18" charset="0"/>
                <a:cs typeface="Arial" panose="020B0604020202020204" pitchFamily="34" charset="0"/>
              </a:rPr>
              <a:t>themeluar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Agjencinë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Kundër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Korrupsionit</a:t>
            </a:r>
            <a:r>
              <a:rPr lang="sq-AL" sz="2000" dirty="0" smtClean="0">
                <a:latin typeface="Cambria" panose="02040503050406030204" pitchFamily="18" charset="0"/>
                <a:ea typeface="Cambria" panose="02040503050406030204" pitchFamily="18" charset="0"/>
                <a:cs typeface="Arial" panose="020B0604020202020204" pitchFamily="34" charset="0"/>
              </a:rPr>
              <a:t>,</a:t>
            </a:r>
            <a:r>
              <a:rPr lang="en-US" sz="2000" dirty="0" smtClean="0">
                <a:latin typeface="Cambria" panose="02040503050406030204" pitchFamily="18" charset="0"/>
                <a:ea typeface="Cambria" panose="02040503050406030204" pitchFamily="18" charset="0"/>
                <a:cs typeface="Arial" panose="020B0604020202020204" pitchFamily="34" charset="0"/>
              </a:rPr>
              <a:t> organ </a:t>
            </a:r>
            <a:r>
              <a:rPr lang="en-US" sz="2000" dirty="0" err="1" smtClean="0">
                <a:latin typeface="Cambria" panose="02040503050406030204" pitchFamily="18" charset="0"/>
                <a:ea typeface="Cambria" panose="02040503050406030204" pitchFamily="18" charset="0"/>
                <a:cs typeface="Arial" panose="020B0604020202020204" pitchFamily="34" charset="0"/>
              </a:rPr>
              <a:t>ky</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pavarur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cili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raporton</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drejtëpërdrejtë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Kuvendit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Republikës</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së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Kosovës</a:t>
            </a:r>
            <a:r>
              <a:rPr lang="en-US" sz="2000" dirty="0" smtClean="0">
                <a:latin typeface="Cambria" panose="02040503050406030204" pitchFamily="18" charset="0"/>
                <a:ea typeface="Cambria" panose="02040503050406030204" pitchFamily="18" charset="0"/>
                <a:cs typeface="Arial" panose="020B0604020202020204" pitchFamily="34" charset="0"/>
              </a:rPr>
              <a:t>;</a:t>
            </a:r>
          </a:p>
          <a:p>
            <a:pPr lvl="1" algn="just">
              <a:buFont typeface="Wingdings" panose="05000000000000000000" pitchFamily="2" charset="2"/>
              <a:buChar char="§"/>
            </a:pPr>
            <a:r>
              <a:rPr lang="en-US" sz="2000" dirty="0" err="1" smtClean="0">
                <a:latin typeface="Cambria" panose="02040503050406030204" pitchFamily="18" charset="0"/>
                <a:ea typeface="Cambria" panose="02040503050406030204" pitchFamily="18" charset="0"/>
                <a:cs typeface="Arial" panose="020B0604020202020204" pitchFamily="34" charset="0"/>
              </a:rPr>
              <a:t>Ky</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sq-AL" sz="2000" dirty="0" smtClean="0">
                <a:latin typeface="Cambria" panose="02040503050406030204" pitchFamily="18" charset="0"/>
                <a:ea typeface="Cambria" panose="02040503050406030204" pitchFamily="18" charset="0"/>
                <a:cs typeface="Arial" panose="020B0604020202020204" pitchFamily="34" charset="0"/>
              </a:rPr>
              <a:t>m</a:t>
            </a:r>
            <a:r>
              <a:rPr lang="en-US" sz="2000" dirty="0" err="1" smtClean="0">
                <a:latin typeface="Cambria" panose="02040503050406030204" pitchFamily="18" charset="0"/>
                <a:ea typeface="Cambria" panose="02040503050406030204" pitchFamily="18" charset="0"/>
                <a:cs typeface="Arial" panose="020B0604020202020204" pitchFamily="34" charset="0"/>
              </a:rPr>
              <a:t>ekanizem</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është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specializuar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hartimin</a:t>
            </a:r>
            <a:r>
              <a:rPr lang="en-US" sz="2000" dirty="0" smtClean="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politikave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shtetërore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luftimin</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dhe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parandalimin</a:t>
            </a:r>
            <a:r>
              <a:rPr lang="en-US" sz="2000" dirty="0" smtClean="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tërësi</a:t>
            </a:r>
            <a:r>
              <a:rPr lang="sq-AL" sz="2000" dirty="0" smtClean="0">
                <a:latin typeface="Cambria" panose="02040503050406030204" pitchFamily="18" charset="0"/>
                <a:ea typeface="Cambria" panose="02040503050406030204" pitchFamily="18" charset="0"/>
                <a:cs typeface="Arial" panose="020B0604020202020204" pitchFamily="34" charset="0"/>
              </a:rPr>
              <a:t>.</a:t>
            </a:r>
            <a:endParaRPr lang="en-US" sz="2000" dirty="0" smtClean="0">
              <a:latin typeface="Cambria" panose="02040503050406030204" pitchFamily="18" charset="0"/>
              <a:ea typeface="Cambria" panose="02040503050406030204" pitchFamily="18" charset="0"/>
              <a:cs typeface="Arial" panose="020B0604020202020204" pitchFamily="34" charset="0"/>
            </a:endParaRPr>
          </a:p>
          <a:p>
            <a:pPr lvl="1" algn="just">
              <a:buFont typeface="Wingdings" panose="05000000000000000000" pitchFamily="2" charset="2"/>
              <a:buChar char="§"/>
            </a:pP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kuad</a:t>
            </a:r>
            <a:r>
              <a:rPr lang="sq-AL" sz="2000" dirty="0" smtClean="0">
                <a:latin typeface="Cambria" panose="02040503050406030204" pitchFamily="18" charset="0"/>
                <a:ea typeface="Cambria" panose="02040503050406030204" pitchFamily="18" charset="0"/>
                <a:cs typeface="Arial" panose="020B0604020202020204" pitchFamily="34" charset="0"/>
              </a:rPr>
              <a:t>ë</a:t>
            </a:r>
            <a:r>
              <a:rPr lang="en-US" sz="2000" dirty="0" smtClean="0">
                <a:latin typeface="Cambria" panose="02040503050406030204" pitchFamily="18" charset="0"/>
                <a:ea typeface="Cambria" panose="02040503050406030204" pitchFamily="18" charset="0"/>
                <a:cs typeface="Arial" panose="020B0604020202020204" pitchFamily="34" charset="0"/>
              </a:rPr>
              <a:t>r </a:t>
            </a: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Agjencisë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sq-AL" sz="2000" dirty="0" smtClean="0">
                <a:latin typeface="Cambria" panose="02040503050406030204" pitchFamily="18" charset="0"/>
                <a:ea typeface="Cambria" panose="02040503050406030204" pitchFamily="18" charset="0"/>
                <a:cs typeface="Arial" panose="020B0604020202020204" pitchFamily="34" charset="0"/>
              </a:rPr>
              <a:t>K</a:t>
            </a:r>
            <a:r>
              <a:rPr lang="en-US" sz="2000" dirty="0" err="1" smtClean="0">
                <a:latin typeface="Cambria" panose="02040503050406030204" pitchFamily="18" charset="0"/>
                <a:ea typeface="Cambria" panose="02040503050406030204" pitchFamily="18" charset="0"/>
                <a:cs typeface="Arial" panose="020B0604020202020204" pitchFamily="34" charset="0"/>
              </a:rPr>
              <a:t>undër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funksionon</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Departamenti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Parandalimit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sq-AL" sz="2000" dirty="0" smtClean="0">
                <a:latin typeface="Cambria" panose="02040503050406030204" pitchFamily="18" charset="0"/>
                <a:ea typeface="Cambria" panose="02040503050406030204" pitchFamily="18" charset="0"/>
                <a:cs typeface="Arial" panose="020B0604020202020204" pitchFamily="34" charset="0"/>
              </a:rPr>
              <a:t>K</a:t>
            </a:r>
            <a:r>
              <a:rPr lang="en-US" sz="2000" dirty="0" err="1" smtClean="0">
                <a:latin typeface="Cambria" panose="02040503050406030204" pitchFamily="18" charset="0"/>
                <a:ea typeface="Cambria" panose="02040503050406030204" pitchFamily="18" charset="0"/>
                <a:cs typeface="Arial" panose="020B0604020202020204" pitchFamily="34" charset="0"/>
              </a:rPr>
              <a:t>orrupsionit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ku</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kuadër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tij</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funksionojnë</a:t>
            </a:r>
            <a:r>
              <a:rPr lang="en-US" sz="2000" dirty="0" smtClean="0">
                <a:latin typeface="Cambria" panose="02040503050406030204" pitchFamily="18" charset="0"/>
                <a:ea typeface="Cambria" panose="02040503050406030204" pitchFamily="18" charset="0"/>
                <a:cs typeface="Arial" panose="020B0604020202020204" pitchFamily="34" charset="0"/>
              </a:rPr>
              <a:t> 3 </a:t>
            </a:r>
            <a:r>
              <a:rPr lang="en-US" sz="2000" dirty="0" err="1" smtClean="0">
                <a:latin typeface="Cambria" panose="02040503050406030204" pitchFamily="18" charset="0"/>
                <a:ea typeface="Cambria" panose="02040503050406030204" pitchFamily="18" charset="0"/>
                <a:cs typeface="Arial" panose="020B0604020202020204" pitchFamily="34" charset="0"/>
              </a:rPr>
              <a:t>Divizione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si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vijim</a:t>
            </a:r>
            <a:r>
              <a:rPr lang="en-US" sz="2000" dirty="0" smtClean="0">
                <a:latin typeface="Cambria" panose="02040503050406030204" pitchFamily="18" charset="0"/>
                <a:ea typeface="Cambria" panose="02040503050406030204" pitchFamily="18" charset="0"/>
                <a:cs typeface="Arial" panose="020B0604020202020204" pitchFamily="34" charset="0"/>
              </a:rPr>
              <a:t>:</a:t>
            </a:r>
          </a:p>
          <a:p>
            <a:pPr lvl="1" algn="just">
              <a:buFont typeface="Wingdings" panose="05000000000000000000" pitchFamily="2" charset="2"/>
              <a:buChar char="§"/>
            </a:pPr>
            <a:r>
              <a:rPr lang="en-US" sz="2000" dirty="0" err="1" smtClean="0">
                <a:latin typeface="Cambria" panose="02040503050406030204" pitchFamily="18" charset="0"/>
                <a:ea typeface="Cambria" panose="02040503050406030204" pitchFamily="18" charset="0"/>
                <a:cs typeface="Arial" panose="020B0604020202020204" pitchFamily="34" charset="0"/>
              </a:rPr>
              <a:t>Divizionit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për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mbikyqrjen</a:t>
            </a:r>
            <a:r>
              <a:rPr lang="en-US" sz="2000" dirty="0" smtClean="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pasurisë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dhe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dhuratave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për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zyrtarët</a:t>
            </a:r>
            <a:r>
              <a:rPr lang="en-US" sz="2000" dirty="0" smtClean="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lartë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publik</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Divizioni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për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parandalimin</a:t>
            </a:r>
            <a:r>
              <a:rPr lang="en-US" sz="2000" dirty="0" smtClean="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prokurimin</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publik</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dhe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Divizioni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për</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parandalimin</a:t>
            </a:r>
            <a:r>
              <a:rPr lang="en-US" sz="2000" dirty="0" smtClean="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konfliktit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interesit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ku</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trija</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këto</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bashkpunojn</a:t>
            </a:r>
            <a:r>
              <a:rPr lang="sq-AL" sz="2000" dirty="0" smtClean="0">
                <a:latin typeface="Cambria" panose="02040503050406030204" pitchFamily="18" charset="0"/>
                <a:ea typeface="Cambria" panose="02040503050406030204" pitchFamily="18" charset="0"/>
                <a:cs typeface="Arial" panose="020B0604020202020204" pitchFamily="34" charset="0"/>
              </a:rPr>
              <a: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dhe</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janë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lidhura</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ngusht</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njëra</a:t>
            </a:r>
            <a:r>
              <a:rPr lang="en-US" sz="2000" dirty="0" smtClean="0">
                <a:latin typeface="Cambria" panose="02040503050406030204" pitchFamily="18" charset="0"/>
                <a:ea typeface="Cambria" panose="02040503050406030204" pitchFamily="18" charset="0"/>
                <a:cs typeface="Arial" panose="020B0604020202020204" pitchFamily="34" charset="0"/>
              </a:rPr>
              <a:t> me </a:t>
            </a:r>
            <a:r>
              <a:rPr lang="en-US" sz="2000" dirty="0" err="1" smtClean="0">
                <a:latin typeface="Cambria" panose="02040503050406030204" pitchFamily="18" charset="0"/>
                <a:ea typeface="Cambria" panose="02040503050406030204" pitchFamily="18" charset="0"/>
                <a:cs typeface="Arial" panose="020B0604020202020204" pitchFamily="34" charset="0"/>
              </a:rPr>
              <a:t>tjetrën</a:t>
            </a:r>
            <a:r>
              <a:rPr lang="en-US" sz="20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283978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2400" b="1" dirty="0" err="1" smtClean="0">
                <a:solidFill>
                  <a:srgbClr val="002060"/>
                </a:solidFill>
                <a:latin typeface="Cambria" panose="02040503050406030204" pitchFamily="18" charset="0"/>
                <a:ea typeface="Cambria" panose="02040503050406030204" pitchFamily="18" charset="0"/>
              </a:rPr>
              <a:t>Strategjia</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Kundër</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Agjencia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Korrupcionit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është</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obliguar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bashkëpunim</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institucionet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tjera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publike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organizatat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shoqërisë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civile</a:t>
            </a:r>
            <a:r>
              <a:rPr lang="en-US" sz="2400" dirty="0" smtClean="0">
                <a:latin typeface="Cambria" panose="02040503050406030204" pitchFamily="18" charset="0"/>
                <a:ea typeface="Cambria" panose="02040503050406030204" pitchFamily="18" charset="0"/>
                <a:cs typeface="Arial" panose="020B0604020202020204" pitchFamily="34" charset="0"/>
              </a:rPr>
              <a:t>, ta </a:t>
            </a:r>
            <a:r>
              <a:rPr lang="en-US" sz="2400" dirty="0" err="1" smtClean="0">
                <a:latin typeface="Cambria" panose="02040503050406030204" pitchFamily="18" charset="0"/>
                <a:ea typeface="Cambria" panose="02040503050406030204" pitchFamily="18" charset="0"/>
                <a:cs typeface="Arial" panose="020B0604020202020204" pitchFamily="34" charset="0"/>
              </a:rPr>
              <a:t>përgatit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Strategjinë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aktuale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Planin</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Veprimit</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Hartimi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Strategjisë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Kundër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smtClean="0">
                <a:latin typeface="Cambria" panose="02040503050406030204" pitchFamily="18" charset="0"/>
                <a:ea typeface="Cambria" panose="02040503050406030204" pitchFamily="18" charset="0"/>
                <a:cs typeface="Arial" panose="020B0604020202020204" pitchFamily="34" charset="0"/>
              </a:rPr>
              <a:t> ka </a:t>
            </a:r>
            <a:r>
              <a:rPr lang="en-US" sz="2400" dirty="0" err="1" smtClean="0">
                <a:latin typeface="Cambria" panose="02040503050406030204" pitchFamily="18" charset="0"/>
                <a:ea typeface="Cambria" panose="02040503050406030204" pitchFamily="18" charset="0"/>
                <a:cs typeface="Arial" panose="020B0604020202020204" pitchFamily="34" charset="0"/>
              </a:rPr>
              <a:t>si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objektiv</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fundamentale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reduktimin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progresiv</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qëndrueshëm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forcimin</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integritetit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institucional</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promovimin</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vlerave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mirëqeverisjes</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Parimet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përgjithshme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mbështetet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Strategjia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Kundër</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Korrusion</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Sundimi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Vullneti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politik</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Neutraliteti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politik</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Përgjegjësia</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pt-BR" sz="2400" dirty="0">
                <a:latin typeface="Cambria" panose="02040503050406030204" pitchFamily="18" charset="0"/>
                <a:ea typeface="Cambria" panose="02040503050406030204" pitchFamily="18" charset="0"/>
                <a:cs typeface="Arial" panose="020B0604020202020204" pitchFamily="34" charset="0"/>
              </a:rPr>
              <a:t>Qeverisja e Mirë, Llogaridhënia, Transparenca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Efektiviteti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efikasiteti</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Bashkëpunimi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Institucional</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47283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GB" sz="2400" b="1" dirty="0" smtClean="0">
                <a:solidFill>
                  <a:srgbClr val="002060"/>
                </a:solidFill>
                <a:latin typeface="Cambria" panose="02040503050406030204" pitchFamily="18" charset="0"/>
                <a:ea typeface="Cambria" panose="02040503050406030204" pitchFamily="18" charset="0"/>
                <a:cs typeface="Arial" pitchFamily="34" charset="0"/>
              </a:rPr>
              <a:t>Person me </a:t>
            </a:r>
            <a:r>
              <a:rPr lang="en-GB" sz="2400" b="1" dirty="0" err="1">
                <a:solidFill>
                  <a:srgbClr val="002060"/>
                </a:solidFill>
                <a:latin typeface="Cambria" panose="02040503050406030204" pitchFamily="18" charset="0"/>
                <a:ea typeface="Cambria" panose="02040503050406030204" pitchFamily="18" charset="0"/>
                <a:cs typeface="Arial" pitchFamily="34" charset="0"/>
              </a:rPr>
              <a:t>I</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ntegritet</a:t>
            </a: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1357298"/>
            <a:ext cx="9144000" cy="4768865"/>
          </a:xfrm>
        </p:spPr>
        <p:txBody>
          <a:bodyPr/>
          <a:lstStyle/>
          <a:p>
            <a:pPr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Integriteti</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paraqet</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një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vlerë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njerëzore</a:t>
            </a:r>
            <a:r>
              <a:rPr lang="sq-AL" sz="2400" dirty="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universale</a:t>
            </a:r>
            <a:r>
              <a:rPr lang="en-GB" sz="2400" dirty="0" smtClean="0">
                <a:latin typeface="Cambria" panose="02040503050406030204" pitchFamily="18" charset="0"/>
                <a:ea typeface="Cambria" panose="02040503050406030204" pitchFamily="18" charset="0"/>
                <a:cs typeface="Arial" pitchFamily="34" charset="0"/>
              </a:rPr>
              <a:t>,</a:t>
            </a:r>
          </a:p>
          <a:p>
            <a:pPr algn="just">
              <a:buFont typeface="Wingdings" panose="05000000000000000000" pitchFamily="2" charset="2"/>
              <a:buChar char="§"/>
            </a:pP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qenurit</a:t>
            </a:r>
            <a:r>
              <a:rPr lang="en-GB" sz="2400" dirty="0" smtClean="0">
                <a:latin typeface="Cambria" panose="02040503050406030204" pitchFamily="18" charset="0"/>
                <a:ea typeface="Cambria" panose="02040503050406030204" pitchFamily="18" charset="0"/>
                <a:cs typeface="Arial" pitchFamily="34" charset="0"/>
              </a:rPr>
              <a:t> me </a:t>
            </a:r>
            <a:r>
              <a:rPr lang="en-GB" sz="2400" dirty="0" err="1" smtClean="0">
                <a:latin typeface="Cambria" panose="02040503050406030204" pitchFamily="18" charset="0"/>
                <a:ea typeface="Cambria" panose="02040503050406030204" pitchFamily="18" charset="0"/>
                <a:cs typeface="Arial" pitchFamily="34" charset="0"/>
              </a:rPr>
              <a:t>integritet</a:t>
            </a:r>
            <a:r>
              <a:rPr lang="en-GB" sz="2400" dirty="0" smtClean="0">
                <a:latin typeface="Cambria" panose="02040503050406030204" pitchFamily="18" charset="0"/>
                <a:ea typeface="Cambria" panose="02040503050406030204" pitchFamily="18" charset="0"/>
                <a:cs typeface="Arial" pitchFamily="34" charset="0"/>
              </a:rPr>
              <a:t> do te </a:t>
            </a:r>
            <a:r>
              <a:rPr lang="en-GB" sz="2400" dirty="0" err="1" smtClean="0">
                <a:latin typeface="Cambria" panose="02040503050406030204" pitchFamily="18" charset="0"/>
                <a:ea typeface="Cambria" panose="02040503050406030204" pitchFamily="18" charset="0"/>
                <a:cs typeface="Arial" pitchFamily="34" charset="0"/>
              </a:rPr>
              <a:t>thotë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jesh</a:t>
            </a:r>
            <a:r>
              <a:rPr lang="en-GB" sz="2400" dirty="0" smtClean="0">
                <a:latin typeface="Cambria" panose="02040503050406030204" pitchFamily="18" charset="0"/>
                <a:ea typeface="Cambria" panose="02040503050406030204" pitchFamily="18" charset="0"/>
                <a:cs typeface="Arial" pitchFamily="34" charset="0"/>
              </a:rPr>
              <a:t> i </a:t>
            </a:r>
            <a:r>
              <a:rPr lang="en-GB" sz="2400" dirty="0" err="1" smtClean="0">
                <a:latin typeface="Cambria" panose="02040503050406030204" pitchFamily="18" charset="0"/>
                <a:ea typeface="Cambria" panose="02040503050406030204" pitchFamily="18" charset="0"/>
                <a:cs typeface="Arial" pitchFamily="34" charset="0"/>
              </a:rPr>
              <a:t>drejtë</a:t>
            </a:r>
            <a:r>
              <a:rPr lang="en-GB" sz="2400" dirty="0" smtClean="0">
                <a:latin typeface="Cambria" panose="02040503050406030204" pitchFamily="18" charset="0"/>
                <a:ea typeface="Cambria" panose="02040503050406030204" pitchFamily="18" charset="0"/>
                <a:cs typeface="Arial" pitchFamily="34" charset="0"/>
              </a:rPr>
              <a:t>,</a:t>
            </a:r>
          </a:p>
          <a:p>
            <a:pPr>
              <a:buFont typeface="Wingdings" panose="05000000000000000000" pitchFamily="2" charset="2"/>
              <a:buChar char="§"/>
            </a:pPr>
            <a:r>
              <a:rPr lang="en-GB" sz="2400" dirty="0" smtClean="0">
                <a:latin typeface="Cambria" panose="02040503050406030204" pitchFamily="18" charset="0"/>
                <a:ea typeface="Cambria" panose="02040503050406030204" pitchFamily="18" charset="0"/>
                <a:cs typeface="Arial" pitchFamily="34" charset="0"/>
              </a:rPr>
              <a:t> </a:t>
            </a:r>
            <a:r>
              <a:rPr lang="sq-AL" sz="2400" dirty="0" smtClean="0">
                <a:latin typeface="Cambria" panose="02040503050406030204" pitchFamily="18" charset="0"/>
                <a:ea typeface="Cambria" panose="02040503050406030204" pitchFamily="18" charset="0"/>
                <a:cs typeface="Arial" pitchFamily="34" charset="0"/>
              </a:rPr>
              <a:t>i </a:t>
            </a:r>
            <a:r>
              <a:rPr lang="en-GB" sz="2400" dirty="0" err="1" smtClean="0">
                <a:latin typeface="Cambria" panose="02040503050406030204" pitchFamily="18" charset="0"/>
                <a:ea typeface="Cambria" panose="02040503050406030204" pitchFamily="18" charset="0"/>
                <a:cs typeface="Arial" pitchFamily="34" charset="0"/>
              </a:rPr>
              <a:t>ndershëm</a:t>
            </a:r>
            <a:r>
              <a:rPr lang="en-GB" sz="2400" dirty="0" smtClean="0">
                <a:latin typeface="Cambria" panose="02040503050406030204" pitchFamily="18" charset="0"/>
                <a:ea typeface="Cambria" panose="02040503050406030204" pitchFamily="18" charset="0"/>
                <a:cs typeface="Arial" pitchFamily="34" charset="0"/>
              </a:rPr>
              <a:t>, i </a:t>
            </a:r>
            <a:r>
              <a:rPr lang="en-GB" sz="2400" dirty="0" err="1" smtClean="0">
                <a:latin typeface="Cambria" panose="02040503050406030204" pitchFamily="18" charset="0"/>
                <a:ea typeface="Cambria" panose="02040503050406030204" pitchFamily="18" charset="0"/>
                <a:cs typeface="Arial" pitchFamily="34" charset="0"/>
              </a:rPr>
              <a:t>moralshëm</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guximtar</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profesionist</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dhe</a:t>
            </a:r>
            <a:r>
              <a:rPr lang="en-GB" sz="2400" dirty="0" smtClean="0">
                <a:latin typeface="Cambria" panose="02040503050406030204" pitchFamily="18" charset="0"/>
                <a:ea typeface="Cambria" panose="02040503050406030204" pitchFamily="18" charset="0"/>
                <a:cs typeface="Arial" pitchFamily="34" charset="0"/>
              </a:rPr>
              <a:t> </a:t>
            </a:r>
          </a:p>
          <a:p>
            <a:pPr>
              <a:buFont typeface="Wingdings" panose="05000000000000000000" pitchFamily="2" charset="2"/>
              <a:buChar char="§"/>
            </a:pPr>
            <a:r>
              <a:rPr lang="en-GB" sz="2400" dirty="0" smtClean="0">
                <a:latin typeface="Cambria" panose="02040503050406030204" pitchFamily="18" charset="0"/>
                <a:ea typeface="Cambria" panose="02040503050406030204" pitchFamily="18" charset="0"/>
                <a:cs typeface="Arial" pitchFamily="34" charset="0"/>
              </a:rPr>
              <a:t> </a:t>
            </a:r>
            <a:r>
              <a:rPr lang="sq-AL" sz="2400" dirty="0" err="1" smtClean="0">
                <a:latin typeface="Cambria" panose="02040503050406030204" pitchFamily="18" charset="0"/>
                <a:ea typeface="Cambria" panose="02040503050406030204" pitchFamily="18" charset="0"/>
                <a:cs typeface="Arial" pitchFamily="34" charset="0"/>
              </a:rPr>
              <a:t>shum</a:t>
            </a:r>
            <a:r>
              <a:rPr lang="sq-AL"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virtyte</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tjera</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pozitive</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që</a:t>
            </a:r>
            <a:r>
              <a:rPr lang="en-GB" sz="2400" dirty="0" smtClean="0">
                <a:latin typeface="Cambria" panose="02040503050406030204" pitchFamily="18" charset="0"/>
                <a:ea typeface="Cambria" panose="02040503050406030204" pitchFamily="18" charset="0"/>
                <a:cs typeface="Arial" pitchFamily="34" charset="0"/>
              </a:rPr>
              <a:t> e </a:t>
            </a:r>
            <a:r>
              <a:rPr lang="en-GB" sz="2400" dirty="0" err="1" smtClean="0">
                <a:latin typeface="Cambria" panose="02040503050406030204" pitchFamily="18" charset="0"/>
                <a:ea typeface="Cambria" panose="02040503050406030204" pitchFamily="18" charset="0"/>
                <a:cs typeface="Arial" pitchFamily="34" charset="0"/>
              </a:rPr>
              <a:t>bëjnë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një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njëri</a:t>
            </a:r>
            <a:r>
              <a:rPr lang="en-GB" sz="2400" dirty="0" smtClean="0">
                <a:latin typeface="Cambria" panose="02040503050406030204" pitchFamily="18" charset="0"/>
                <a:ea typeface="Cambria" panose="02040503050406030204" pitchFamily="18" charset="0"/>
                <a:cs typeface="Arial" pitchFamily="34" charset="0"/>
              </a:rPr>
              <a:t> me </a:t>
            </a:r>
            <a:r>
              <a:rPr lang="en-GB" sz="2400" dirty="0" err="1" smtClean="0">
                <a:latin typeface="Cambria" panose="02040503050406030204" pitchFamily="18" charset="0"/>
                <a:ea typeface="Cambria" panose="02040503050406030204" pitchFamily="18" charset="0"/>
                <a:cs typeface="Arial" pitchFamily="34" charset="0"/>
              </a:rPr>
              <a:t>integritet</a:t>
            </a:r>
            <a:r>
              <a:rPr lang="en-GB" sz="2400" dirty="0" smtClean="0">
                <a:latin typeface="Cambria" panose="02040503050406030204" pitchFamily="18" charset="0"/>
                <a:ea typeface="Cambria" panose="02040503050406030204" pitchFamily="18" charset="0"/>
                <a:cs typeface="Arial" pitchFamily="34" charset="0"/>
              </a:rPr>
              <a:t>.</a:t>
            </a:r>
          </a:p>
          <a:p>
            <a:pPr>
              <a:buFont typeface="Wingdings" panose="05000000000000000000" pitchFamily="2" charset="2"/>
              <a:buChar char="§"/>
            </a:pPr>
            <a:r>
              <a:rPr lang="en-GB" sz="2400" dirty="0" err="1" smtClean="0">
                <a:latin typeface="Cambria" panose="02040503050406030204" pitchFamily="18" charset="0"/>
                <a:ea typeface="Cambria" panose="02040503050406030204" pitchFamily="18" charset="0"/>
                <a:cs typeface="Arial" pitchFamily="34" charset="0"/>
              </a:rPr>
              <a:t>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gjitha</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këto</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elemente</a:t>
            </a:r>
            <a:r>
              <a:rPr lang="en-GB" sz="2400" dirty="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Integritetit</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funksionojnë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bashkë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mënyrë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zingjirore</a:t>
            </a:r>
            <a:r>
              <a:rPr lang="en-GB" sz="2400" dirty="0" smtClean="0">
                <a:latin typeface="Cambria" panose="02040503050406030204" pitchFamily="18" charset="0"/>
                <a:ea typeface="Cambria" panose="02040503050406030204" pitchFamily="18" charset="0"/>
                <a:cs typeface="Arial" pitchFamily="34" charset="0"/>
              </a:rPr>
              <a:t>.</a:t>
            </a: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Objektivat</a:t>
            </a:r>
            <a:r>
              <a:rPr lang="en-US" sz="2400" b="1" dirty="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Horizontale</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të</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Strategjisë</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533400"/>
            <a:ext cx="9144000" cy="6324600"/>
          </a:xfrm>
        </p:spPr>
        <p:txBody>
          <a:bodyPr>
            <a:noAutofit/>
          </a:bodyPr>
          <a:lstStyle/>
          <a:p>
            <a:pPr algn="just"/>
            <a:r>
              <a:rPr lang="en-US" sz="2000" dirty="0" err="1">
                <a:latin typeface="Cambria" panose="02040503050406030204" pitchFamily="18" charset="0"/>
                <a:ea typeface="Cambria" panose="02040503050406030204" pitchFamily="18" charset="0"/>
                <a:cs typeface="Arial" panose="020B0604020202020204" pitchFamily="34" charset="0"/>
              </a:rPr>
              <a:t>Avancimi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integritetit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institucioneve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rritja</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besimit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publikut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to, </a:t>
            </a:r>
            <a:r>
              <a:rPr lang="en-US" sz="2000" dirty="0" err="1">
                <a:latin typeface="Cambria" panose="02040503050406030204" pitchFamily="18" charset="0"/>
                <a:ea typeface="Cambria" panose="02040503050406030204" pitchFamily="18" charset="0"/>
                <a:cs typeface="Arial" panose="020B0604020202020204" pitchFamily="34" charset="0"/>
              </a:rPr>
              <a:t>forcimi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mëtejshëm</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llogaridhënies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transparencës</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Promovimi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kulturës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praktikave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mira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parimit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tolerancës</a:t>
            </a:r>
            <a:r>
              <a:rPr lang="en-US" sz="2000" dirty="0">
                <a:latin typeface="Cambria" panose="02040503050406030204" pitchFamily="18" charset="0"/>
                <a:ea typeface="Cambria" panose="02040503050406030204" pitchFamily="18" charset="0"/>
                <a:cs typeface="Arial" panose="020B0604020202020204" pitchFamily="34" charset="0"/>
              </a:rPr>
              <a:t> zero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smtClean="0">
                <a:latin typeface="Cambria" panose="02040503050406030204" pitchFamily="18" charset="0"/>
                <a:ea typeface="Cambria" panose="02040503050406030204" pitchFamily="18" charset="0"/>
                <a:cs typeface="Arial" panose="020B0604020202020204" pitchFamily="34" charset="0"/>
              </a:rPr>
              <a:t>.</a:t>
            </a:r>
          </a:p>
          <a:p>
            <a:pPr algn="just"/>
            <a:r>
              <a:rPr lang="en-US" sz="2000" dirty="0" err="1" smtClean="0">
                <a:latin typeface="Cambria" panose="02040503050406030204" pitchFamily="18" charset="0"/>
                <a:ea typeface="Cambria" panose="02040503050406030204" pitchFamily="18" charset="0"/>
                <a:cs typeface="Arial" panose="020B0604020202020204" pitchFamily="34" charset="0"/>
              </a:rPr>
              <a:t>Rritja</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a:latin typeface="Cambria" panose="02040503050406030204" pitchFamily="18" charset="0"/>
                <a:ea typeface="Cambria" panose="02040503050406030204" pitchFamily="18" charset="0"/>
                <a:cs typeface="Arial" panose="020B0604020202020204" pitchFamily="34" charset="0"/>
              </a:rPr>
              <a:t>e </a:t>
            </a:r>
            <a:r>
              <a:rPr lang="en-US" sz="2000" dirty="0" err="1">
                <a:latin typeface="Cambria" panose="02040503050406030204" pitchFamily="18" charset="0"/>
                <a:ea typeface="Cambria" panose="02040503050406030204" pitchFamily="18" charset="0"/>
                <a:cs typeface="Arial" panose="020B0604020202020204" pitchFamily="34" charset="0"/>
              </a:rPr>
              <a:t>efikasitetit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efektivitetit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bashkëpunimit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ndër-sektorial</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ndër-institucional</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krijimi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mekanizmave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efikas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koordinimi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zbulimin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hetimin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ndjekjen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smtClean="0">
                <a:latin typeface="Cambria" panose="02040503050406030204" pitchFamily="18" charset="0"/>
                <a:ea typeface="Cambria" panose="02040503050406030204" pitchFamily="18" charset="0"/>
                <a:cs typeface="Arial" panose="020B0604020202020204" pitchFamily="34" charset="0"/>
              </a:rPr>
              <a:t>korrupsionit</a:t>
            </a:r>
            <a:r>
              <a:rPr lang="en-US" sz="2000" dirty="0" smtClean="0">
                <a:latin typeface="Cambria" panose="02040503050406030204" pitchFamily="18" charset="0"/>
                <a:ea typeface="Cambria" panose="02040503050406030204" pitchFamily="18" charset="0"/>
                <a:cs typeface="Arial" panose="020B0604020202020204" pitchFamily="34" charset="0"/>
              </a:rPr>
              <a:t>. </a:t>
            </a:r>
            <a:endParaRPr lang="en-US" sz="2000" dirty="0">
              <a:latin typeface="Cambria" panose="02040503050406030204" pitchFamily="18" charset="0"/>
              <a:ea typeface="Cambria" panose="02040503050406030204" pitchFamily="18" charset="0"/>
              <a:cs typeface="Arial" panose="020B0604020202020204" pitchFamily="34" charset="0"/>
            </a:endParaRPr>
          </a:p>
          <a:p>
            <a:pPr algn="just"/>
            <a:r>
              <a:rPr lang="en-US" sz="2000" dirty="0" err="1" smtClean="0">
                <a:latin typeface="Cambria" panose="02040503050406030204" pitchFamily="18" charset="0"/>
                <a:ea typeface="Cambria" panose="02040503050406030204" pitchFamily="18" charset="0"/>
                <a:cs typeface="Arial" panose="020B0604020202020204" pitchFamily="34" charset="0"/>
              </a:rPr>
              <a:t>Zbatimi</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mëtejmë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standardeve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ndërkombëtare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kuadrin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legjislativ</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smtClean="0">
                <a:latin typeface="Cambria" panose="02040503050406030204" pitchFamily="18" charset="0"/>
                <a:ea typeface="Cambria" panose="02040503050406030204" pitchFamily="18" charset="0"/>
                <a:cs typeface="Arial" panose="020B0604020202020204" pitchFamily="34" charset="0"/>
              </a:rPr>
              <a:t>institucional</a:t>
            </a:r>
            <a:r>
              <a:rPr lang="en-US" sz="2000" dirty="0" smtClean="0">
                <a:latin typeface="Cambria" panose="02040503050406030204" pitchFamily="18" charset="0"/>
                <a:ea typeface="Cambria" panose="02040503050406030204" pitchFamily="18" charset="0"/>
                <a:cs typeface="Arial" panose="020B0604020202020204" pitchFamily="34" charset="0"/>
              </a:rPr>
              <a:t>.</a:t>
            </a:r>
            <a:endParaRPr lang="sq-AL" sz="20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en-US" sz="2000"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000" dirty="0" err="1">
                <a:latin typeface="Cambria" panose="02040503050406030204" pitchFamily="18" charset="0"/>
                <a:ea typeface="Cambria" panose="02040503050406030204" pitchFamily="18" charset="0"/>
                <a:cs typeface="Arial" panose="020B0604020202020204" pitchFamily="34" charset="0"/>
              </a:rPr>
              <a:t>Njëra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objektivat</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Strategjisë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është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Parandalimi</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dhe</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luftimi</a:t>
            </a:r>
            <a:r>
              <a:rPr lang="en-US" sz="2000" b="1" dirty="0">
                <a:latin typeface="Cambria" panose="02040503050406030204" pitchFamily="18" charset="0"/>
                <a:ea typeface="Cambria" panose="02040503050406030204" pitchFamily="18" charset="0"/>
                <a:cs typeface="Arial" panose="020B0604020202020204" pitchFamily="34" charset="0"/>
              </a:rPr>
              <a:t> </a:t>
            </a:r>
            <a:r>
              <a:rPr lang="sq-AL" sz="2000" b="1" dirty="0">
                <a:latin typeface="Cambria" panose="02040503050406030204" pitchFamily="18" charset="0"/>
                <a:ea typeface="Cambria" panose="02040503050406030204" pitchFamily="18" charset="0"/>
                <a:cs typeface="Arial" panose="020B0604020202020204" pitchFamily="34" charset="0"/>
              </a:rPr>
              <a:t>i</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korrupsionit</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në</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prokurim</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publik</a:t>
            </a:r>
            <a:r>
              <a:rPr lang="en-US" sz="2000" b="1" dirty="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000" dirty="0">
                <a:latin typeface="Cambria" panose="02040503050406030204" pitchFamily="18" charset="0"/>
                <a:ea typeface="Cambria" panose="02040503050406030204" pitchFamily="18" charset="0"/>
                <a:cs typeface="Arial" panose="020B0604020202020204" pitchFamily="34" charset="0"/>
              </a:rPr>
              <a:t>KRPP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OSHP </a:t>
            </a:r>
            <a:r>
              <a:rPr lang="en-US" sz="2000" dirty="0" err="1">
                <a:latin typeface="Cambria" panose="02040503050406030204" pitchFamily="18" charset="0"/>
                <a:ea typeface="Cambria" panose="02040503050406030204" pitchFamily="18" charset="0"/>
                <a:cs typeface="Arial" panose="020B0604020202020204" pitchFamily="34" charset="0"/>
              </a:rPr>
              <a:t>kanë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qenë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pjesëmarrëse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institucione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qendrore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cilat</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kanë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dhënë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kontributin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tyre</a:t>
            </a:r>
            <a:r>
              <a:rPr lang="en-US" sz="2000" dirty="0">
                <a:latin typeface="Cambria" panose="02040503050406030204" pitchFamily="18" charset="0"/>
                <a:ea typeface="Cambria" panose="02040503050406030204" pitchFamily="18" charset="0"/>
                <a:cs typeface="Arial" panose="020B0604020202020204" pitchFamily="34" charset="0"/>
              </a:rPr>
              <a:t> ne </a:t>
            </a:r>
            <a:r>
              <a:rPr lang="en-US" sz="2000" dirty="0" err="1">
                <a:latin typeface="Cambria" panose="02040503050406030204" pitchFamily="18" charset="0"/>
                <a:ea typeface="Cambria" panose="02040503050406030204" pitchFamily="18" charset="0"/>
                <a:cs typeface="Arial" panose="020B0604020202020204" pitchFamily="34" charset="0"/>
              </a:rPr>
              <a:t>hartimin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kësaj</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strategjie</a:t>
            </a:r>
            <a:r>
              <a:rPr lang="en-US" sz="2000" dirty="0">
                <a:latin typeface="Cambria" panose="02040503050406030204" pitchFamily="18" charset="0"/>
                <a:ea typeface="Cambria" panose="02040503050406030204" pitchFamily="18" charset="0"/>
                <a:cs typeface="Arial" panose="020B0604020202020204" pitchFamily="34" charset="0"/>
              </a:rPr>
              <a:t> duke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vendosur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aktivitete</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tyre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sa</a:t>
            </a:r>
            <a:r>
              <a:rPr lang="en-US" sz="2000" dirty="0">
                <a:latin typeface="Cambria" panose="02040503050406030204" pitchFamily="18" charset="0"/>
                <a:ea typeface="Cambria" panose="02040503050406030204" pitchFamily="18" charset="0"/>
                <a:cs typeface="Arial" panose="020B0604020202020204" pitchFamily="34" charset="0"/>
              </a:rPr>
              <a:t> </a:t>
            </a:r>
            <a:r>
              <a:rPr lang="sq-AL" sz="2000" dirty="0">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përket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këtij</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objektivi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Prokurimin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a:t>
            </a:r>
            <a:r>
              <a:rPr lang="en-US" sz="2000" dirty="0">
                <a:latin typeface="Cambria" panose="02040503050406030204" pitchFamily="18" charset="0"/>
                <a:ea typeface="Cambria" panose="02040503050406030204" pitchFamily="18" charset="0"/>
                <a:cs typeface="Arial" panose="020B0604020202020204" pitchFamily="34" charset="0"/>
              </a:rPr>
              <a:t>.</a:t>
            </a:r>
          </a:p>
          <a:p>
            <a:pPr algn="just"/>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856517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Masat</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Kundër</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Korrupsionit</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867400"/>
          </a:xfrm>
        </p:spPr>
        <p:txBody>
          <a:bodyPr/>
          <a:lstStyle/>
          <a:p>
            <a:pPr marL="0" lvl="0" indent="0" algn="just">
              <a:buNone/>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Masat të cilat i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përdor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shteti për pengimin dhe luftimin e korrupsionit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janë</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a:t>
            </a: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1"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Masa preventive </a:t>
            </a:r>
            <a:r>
              <a:rPr lang="en-US" sz="2400" b="1" dirty="0" smtClean="0">
                <a:latin typeface="Cambria" panose="02040503050406030204" pitchFamily="18" charset="0"/>
                <a:ea typeface="Cambria" panose="02040503050406030204" pitchFamily="18" charset="0"/>
                <a:cs typeface="Arial" panose="020B0604020202020204" pitchFamily="34" charset="0"/>
              </a:rPr>
              <a:t>(</a:t>
            </a:r>
            <a:r>
              <a:rPr lang="en-US" sz="2400" b="1" dirty="0" err="1" smtClean="0">
                <a:latin typeface="Cambria" panose="02040503050406030204" pitchFamily="18" charset="0"/>
                <a:ea typeface="Cambria" panose="02040503050406030204" pitchFamily="18" charset="0"/>
                <a:cs typeface="Arial" panose="020B0604020202020204" pitchFamily="34" charset="0"/>
              </a:rPr>
              <a:t>parandaluese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smtClean="0">
                <a:latin typeface="Cambria" panose="02040503050406030204" pitchFamily="18" charset="0"/>
                <a:ea typeface="Cambria" panose="02040503050406030204" pitchFamily="18" charset="0"/>
                <a:cs typeface="Arial" panose="020B0604020202020204" pitchFamily="34" charset="0"/>
              </a:rPr>
              <a:t>dhe </a:t>
            </a:r>
            <a:endParaRPr lang="sq-AL" sz="2400" b="1" dirty="0">
              <a:latin typeface="Cambria" panose="02040503050406030204" pitchFamily="18" charset="0"/>
              <a:ea typeface="Cambria" panose="02040503050406030204" pitchFamily="18" charset="0"/>
              <a:cs typeface="Arial" panose="020B0604020202020204" pitchFamily="34" charset="0"/>
            </a:endParaRPr>
          </a:p>
          <a:p>
            <a:pPr lvl="1"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Masa </a:t>
            </a:r>
            <a:r>
              <a:rPr lang="sq-AL" sz="2400" b="1" dirty="0" smtClean="0">
                <a:latin typeface="Cambria" panose="02040503050406030204" pitchFamily="18" charset="0"/>
                <a:ea typeface="Cambria" panose="02040503050406030204" pitchFamily="18" charset="0"/>
                <a:cs typeface="Arial" panose="020B0604020202020204" pitchFamily="34" charset="0"/>
              </a:rPr>
              <a:t>represive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reaguese</a:t>
            </a:r>
            <a:r>
              <a:rPr lang="en-US" sz="2400" b="1" dirty="0" smtClean="0">
                <a:latin typeface="Cambria" panose="02040503050406030204" pitchFamily="18" charset="0"/>
                <a:ea typeface="Cambria" panose="02040503050406030204" pitchFamily="18" charset="0"/>
                <a:cs typeface="Arial" panose="020B0604020202020204" pitchFamily="34" charset="0"/>
              </a:rPr>
              <a:t>)</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457200" lvl="1" indent="0" algn="just">
              <a:buNone/>
            </a:pPr>
            <a:endParaRPr lang="sq-AL" sz="2400" b="1" dirty="0">
              <a:latin typeface="Cambria" panose="02040503050406030204" pitchFamily="18" charset="0"/>
              <a:ea typeface="Cambria" panose="02040503050406030204" pitchFamily="18" charset="0"/>
              <a:cs typeface="Arial" panose="020B0604020202020204" pitchFamily="34" charset="0"/>
            </a:endParaRPr>
          </a:p>
          <a:p>
            <a:pPr marL="0" lvl="0" indent="0" algn="just">
              <a:buNone/>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Masat preventive janë tërësi e mjeteve dhe metodave të cilat i ndërmerr shteti përmes organeve të autorizuar të tij</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a:t>
            </a:r>
          </a:p>
          <a:p>
            <a:pPr marL="0" lvl="0" indent="0" algn="just">
              <a:buNone/>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M</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e qëllim të parandalimit dhe pengimit të korrupsionit, duke i eliminuar rrethanat, shkaqet dhe faktorët që e shkaktojnë atë. </a:t>
            </a:r>
          </a:p>
          <a:p>
            <a:pPr marL="0" lvl="0" indent="0" algn="just">
              <a:buNone/>
            </a:pPr>
            <a:r>
              <a:rPr lang="sq-AL" sz="2400" b="1" dirty="0">
                <a:solidFill>
                  <a:prstClr val="black"/>
                </a:solidFill>
                <a:latin typeface="Cambria" panose="02040503050406030204" pitchFamily="18" charset="0"/>
                <a:ea typeface="Cambria" panose="02040503050406030204" pitchFamily="18" charset="0"/>
                <a:cs typeface="Arial" panose="020B0604020202020204" pitchFamily="34" charset="0"/>
              </a:rPr>
              <a:t>Këto masa kanë karakter parandalues dhe kanë për qëllim goditjen e korrupsionit në burim</a:t>
            </a:r>
            <a:r>
              <a:rPr lang="sq-AL"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rPr>
              <a:t>.</a:t>
            </a:r>
            <a:endParaRPr lang="en-US"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0" lvl="0" indent="0" algn="just">
              <a:buNone/>
            </a:pP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4148480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it-IT"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Disa nga llojet e masave preventive </a:t>
            </a: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066800"/>
            <a:ext cx="9144000" cy="5245089"/>
          </a:xfrm>
        </p:spPr>
        <p:txBody>
          <a:bodyPr>
            <a:normAutofit/>
          </a:bodyPr>
          <a:lstStyle/>
          <a:p>
            <a:pPr algn="just">
              <a:buFont typeface="Wingdings" panose="05000000000000000000" pitchFamily="2" charset="2"/>
              <a:buChar char="§"/>
            </a:pPr>
            <a:r>
              <a:rPr lang="en-US" sz="2400" dirty="0" smtClean="0">
                <a:solidFill>
                  <a:prstClr val="black"/>
                </a:solidFill>
                <a:latin typeface="Cambria" panose="02040503050406030204" pitchFamily="18" charset="0"/>
                <a:ea typeface="Cambria" panose="02040503050406030204" pitchFamily="18" charset="0"/>
                <a:cs typeface="Arial" pitchFamily="34" charset="0"/>
              </a:rPr>
              <a:t>A</a:t>
            </a:r>
            <a:r>
              <a:rPr lang="sq-AL" sz="2400" dirty="0" smtClean="0">
                <a:solidFill>
                  <a:prstClr val="black"/>
                </a:solidFill>
                <a:latin typeface="Cambria" panose="02040503050406030204" pitchFamily="18" charset="0"/>
                <a:ea typeface="Cambria" panose="02040503050406030204" pitchFamily="18" charset="0"/>
                <a:cs typeface="Arial" pitchFamily="34" charset="0"/>
              </a:rPr>
              <a:t>vancimi i pozitës </a:t>
            </a:r>
            <a:r>
              <a:rPr lang="en-US" sz="2400" dirty="0">
                <a:solidFill>
                  <a:prstClr val="black"/>
                </a:solidFill>
                <a:latin typeface="Cambria" panose="02040503050406030204" pitchFamily="18" charset="0"/>
                <a:ea typeface="Cambria" panose="02040503050406030204" pitchFamily="18" charset="0"/>
                <a:cs typeface="Arial" pitchFamily="34" charset="0"/>
              </a:rPr>
              <a:t>S</a:t>
            </a:r>
            <a:r>
              <a:rPr lang="sq-AL" sz="2400" dirty="0" smtClean="0">
                <a:solidFill>
                  <a:prstClr val="black"/>
                </a:solidFill>
                <a:latin typeface="Cambria" panose="02040503050406030204" pitchFamily="18" charset="0"/>
                <a:ea typeface="Cambria" panose="02040503050406030204" pitchFamily="18" charset="0"/>
                <a:cs typeface="Arial" pitchFamily="34" charset="0"/>
              </a:rPr>
              <a:t>ociale </a:t>
            </a:r>
            <a:endParaRPr lang="en-US" sz="2400" dirty="0" smtClean="0">
              <a:solidFill>
                <a:prstClr val="black"/>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smtClean="0">
                <a:solidFill>
                  <a:prstClr val="black"/>
                </a:solidFill>
                <a:latin typeface="Cambria" panose="02040503050406030204" pitchFamily="18" charset="0"/>
                <a:ea typeface="Cambria" panose="02040503050406030204" pitchFamily="18" charset="0"/>
                <a:cs typeface="Arial" pitchFamily="34" charset="0"/>
              </a:rPr>
              <a:t>Ngritja</a:t>
            </a:r>
            <a:r>
              <a:rPr lang="en-US" sz="2400" dirty="0" smtClean="0">
                <a:solidFill>
                  <a:prstClr val="black"/>
                </a:solidFill>
                <a:latin typeface="Cambria" panose="02040503050406030204" pitchFamily="18" charset="0"/>
                <a:ea typeface="Cambria" panose="02040503050406030204" pitchFamily="18" charset="0"/>
                <a:cs typeface="Arial" pitchFamily="34" charset="0"/>
              </a:rPr>
              <a:t> e </a:t>
            </a:r>
            <a:r>
              <a:rPr lang="en-US" sz="2400" dirty="0" err="1" smtClean="0">
                <a:solidFill>
                  <a:prstClr val="black"/>
                </a:solidFill>
                <a:latin typeface="Cambria" panose="02040503050406030204" pitchFamily="18" charset="0"/>
                <a:ea typeface="Cambria" panose="02040503050406030204" pitchFamily="18" charset="0"/>
                <a:cs typeface="Arial" pitchFamily="34" charset="0"/>
              </a:rPr>
              <a:t>sistemit</a:t>
            </a:r>
            <a:r>
              <a:rPr lang="en-US" sz="2400" dirty="0" smtClean="0">
                <a:solidFill>
                  <a:prstClr val="black"/>
                </a:solidFill>
                <a:latin typeface="Cambria" panose="02040503050406030204" pitchFamily="18" charset="0"/>
                <a:ea typeface="Cambria" panose="02040503050406030204" pitchFamily="18" charset="0"/>
                <a:cs typeface="Arial" pitchFamily="34" charset="0"/>
              </a:rPr>
              <a:t> </a:t>
            </a:r>
            <a:r>
              <a:rPr lang="en-US" sz="2400" dirty="0">
                <a:solidFill>
                  <a:prstClr val="black"/>
                </a:solidFill>
                <a:latin typeface="Cambria" panose="02040503050406030204" pitchFamily="18" charset="0"/>
                <a:ea typeface="Cambria" panose="02040503050406030204" pitchFamily="18" charset="0"/>
                <a:cs typeface="Arial" pitchFamily="34" charset="0"/>
              </a:rPr>
              <a:t>A</a:t>
            </a:r>
            <a:r>
              <a:rPr lang="sq-AL" sz="2400" dirty="0" smtClean="0">
                <a:solidFill>
                  <a:prstClr val="black"/>
                </a:solidFill>
                <a:latin typeface="Cambria" panose="02040503050406030204" pitchFamily="18" charset="0"/>
                <a:ea typeface="Cambria" panose="02040503050406030204" pitchFamily="18" charset="0"/>
                <a:cs typeface="Arial" pitchFamily="34" charset="0"/>
              </a:rPr>
              <a:t>rsim</a:t>
            </a:r>
            <a:r>
              <a:rPr lang="en-US" sz="2400" dirty="0" smtClean="0">
                <a:solidFill>
                  <a:prstClr val="black"/>
                </a:solidFill>
                <a:latin typeface="Cambria" panose="02040503050406030204" pitchFamily="18" charset="0"/>
                <a:ea typeface="Cambria" panose="02040503050406030204" pitchFamily="18" charset="0"/>
                <a:cs typeface="Arial" pitchFamily="34" charset="0"/>
              </a:rPr>
              <a:t>or </a:t>
            </a:r>
          </a:p>
          <a:p>
            <a:pPr algn="just">
              <a:buFont typeface="Wingdings" panose="05000000000000000000" pitchFamily="2" charset="2"/>
              <a:buChar char="§"/>
            </a:pPr>
            <a:r>
              <a:rPr lang="sq-AL" sz="2400" dirty="0" smtClean="0">
                <a:solidFill>
                  <a:prstClr val="black"/>
                </a:solidFill>
                <a:latin typeface="Cambria" panose="02040503050406030204" pitchFamily="18" charset="0"/>
                <a:ea typeface="Cambria" panose="02040503050406030204" pitchFamily="18" charset="0"/>
                <a:cs typeface="Arial" pitchFamily="34" charset="0"/>
              </a:rPr>
              <a:t>Zhvillimi </a:t>
            </a:r>
            <a:r>
              <a:rPr lang="en-US" sz="2400" dirty="0" smtClean="0">
                <a:solidFill>
                  <a:prstClr val="black"/>
                </a:solidFill>
                <a:latin typeface="Cambria" panose="02040503050406030204" pitchFamily="18" charset="0"/>
                <a:ea typeface="Cambria" panose="02040503050406030204" pitchFamily="18" charset="0"/>
                <a:cs typeface="Arial" pitchFamily="34" charset="0"/>
              </a:rPr>
              <a:t>E</a:t>
            </a:r>
            <a:r>
              <a:rPr lang="sq-AL" sz="2400" dirty="0" smtClean="0">
                <a:solidFill>
                  <a:prstClr val="black"/>
                </a:solidFill>
                <a:latin typeface="Cambria" panose="02040503050406030204" pitchFamily="18" charset="0"/>
                <a:ea typeface="Cambria" panose="02040503050406030204" pitchFamily="18" charset="0"/>
                <a:cs typeface="Arial" pitchFamily="34" charset="0"/>
              </a:rPr>
              <a:t>konomik</a:t>
            </a:r>
            <a:endParaRPr lang="en-US" sz="2400" dirty="0" smtClean="0">
              <a:solidFill>
                <a:prstClr val="black"/>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smtClean="0">
                <a:solidFill>
                  <a:prstClr val="black"/>
                </a:solidFill>
                <a:latin typeface="Cambria" panose="02040503050406030204" pitchFamily="18" charset="0"/>
                <a:ea typeface="Cambria" panose="02040503050406030204" pitchFamily="18" charset="0"/>
                <a:cs typeface="Arial" pitchFamily="34" charset="0"/>
              </a:rPr>
              <a:t>Forcimi</a:t>
            </a:r>
            <a:r>
              <a:rPr lang="en-US" sz="2400" dirty="0" smtClean="0">
                <a:solidFill>
                  <a:prstClr val="black"/>
                </a:solidFill>
                <a:latin typeface="Cambria" panose="02040503050406030204" pitchFamily="18" charset="0"/>
                <a:ea typeface="Cambria" panose="02040503050406030204" pitchFamily="18" charset="0"/>
                <a:cs typeface="Arial" pitchFamily="34" charset="0"/>
              </a:rPr>
              <a:t> i </a:t>
            </a:r>
            <a:r>
              <a:rPr lang="en-US" sz="2400" dirty="0" err="1" smtClean="0">
                <a:solidFill>
                  <a:prstClr val="black"/>
                </a:solidFill>
                <a:latin typeface="Cambria" panose="02040503050406030204" pitchFamily="18" charset="0"/>
                <a:ea typeface="Cambria" panose="02040503050406030204" pitchFamily="18" charset="0"/>
                <a:cs typeface="Arial" pitchFamily="34" charset="0"/>
              </a:rPr>
              <a:t>Ligjit</a:t>
            </a:r>
            <a:endParaRPr lang="sq-AL" sz="2400" dirty="0" smtClean="0">
              <a:solidFill>
                <a:prstClr val="black"/>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sq-AL" sz="2400" dirty="0" smtClean="0">
                <a:solidFill>
                  <a:prstClr val="black"/>
                </a:solidFill>
                <a:latin typeface="Cambria" panose="02040503050406030204" pitchFamily="18" charset="0"/>
                <a:ea typeface="Cambria" panose="02040503050406030204" pitchFamily="18" charset="0"/>
                <a:cs typeface="Arial" pitchFamily="34" charset="0"/>
              </a:rPr>
              <a:t>Konsolidimi i </a:t>
            </a:r>
            <a:r>
              <a:rPr lang="en-US" sz="2400" dirty="0" smtClean="0">
                <a:solidFill>
                  <a:prstClr val="black"/>
                </a:solidFill>
                <a:latin typeface="Cambria" panose="02040503050406030204" pitchFamily="18" charset="0"/>
                <a:ea typeface="Cambria" panose="02040503050406030204" pitchFamily="18" charset="0"/>
                <a:cs typeface="Arial" pitchFamily="34" charset="0"/>
              </a:rPr>
              <a:t>O</a:t>
            </a:r>
            <a:r>
              <a:rPr lang="sq-AL" sz="2400" dirty="0" smtClean="0">
                <a:solidFill>
                  <a:prstClr val="black"/>
                </a:solidFill>
                <a:latin typeface="Cambria" panose="02040503050406030204" pitchFamily="18" charset="0"/>
                <a:ea typeface="Cambria" panose="02040503050406030204" pitchFamily="18" charset="0"/>
                <a:cs typeface="Arial" pitchFamily="34" charset="0"/>
              </a:rPr>
              <a:t>rganeve të shteti</a:t>
            </a:r>
            <a:r>
              <a:rPr lang="en-US" sz="2400" dirty="0" smtClean="0">
                <a:solidFill>
                  <a:prstClr val="black"/>
                </a:solidFill>
                <a:latin typeface="Cambria" panose="02040503050406030204" pitchFamily="18" charset="0"/>
                <a:ea typeface="Cambria" panose="02040503050406030204" pitchFamily="18" charset="0"/>
                <a:cs typeface="Arial" pitchFamily="34" charset="0"/>
              </a:rPr>
              <a:t>t</a:t>
            </a:r>
          </a:p>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Inkuadrimi i mediave në informimin e drejtë të opinionit publik kundër korrupsionit. </a:t>
            </a: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Ashpërsimi i politikës ndëshkimore dhe zbatimi i sanksioneve penale ndaj të korruptuarve.</a:t>
            </a: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947488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sq-AL" sz="2400" b="1" dirty="0" smtClean="0">
                <a:solidFill>
                  <a:schemeClr val="accent1">
                    <a:lumMod val="75000"/>
                  </a:schemeClr>
                </a:solidFill>
                <a:latin typeface="Cambria" panose="02040503050406030204" pitchFamily="18" charset="0"/>
                <a:ea typeface="Cambria" panose="02040503050406030204" pitchFamily="18" charset="0"/>
              </a:rPr>
              <a:t>Masat</a:t>
            </a:r>
            <a:r>
              <a:rPr lang="en-GB" sz="2400" b="1" dirty="0" smtClean="0">
                <a:solidFill>
                  <a:schemeClr val="accent1">
                    <a:lumMod val="75000"/>
                  </a:schemeClr>
                </a:solidFill>
                <a:latin typeface="Cambria" panose="02040503050406030204" pitchFamily="18" charset="0"/>
                <a:ea typeface="Cambria" panose="02040503050406030204" pitchFamily="18"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rPr>
              <a:t> represive</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5486400"/>
          </a:xfrm>
        </p:spPr>
        <p:txBody>
          <a:bodyPr>
            <a:normAutofit/>
          </a:bodyPr>
          <a:lstStyle/>
          <a:p>
            <a:pPr lvl="0" algn="just">
              <a:buFont typeface="Wingdings" panose="05000000000000000000" pitchFamily="2" charset="2"/>
              <a:buChar char="§"/>
            </a:pPr>
            <a:r>
              <a:rPr lang="fr-CH" sz="2400" dirty="0" smtClean="0">
                <a:solidFill>
                  <a:prstClr val="black"/>
                </a:solidFill>
                <a:latin typeface="Cambria" panose="02040503050406030204" pitchFamily="18" charset="0"/>
                <a:ea typeface="Cambria" panose="02040503050406030204" pitchFamily="18" charset="0"/>
              </a:rPr>
              <a:t> </a:t>
            </a:r>
            <a:r>
              <a:rPr lang="sq-AL" sz="2400" dirty="0" smtClean="0">
                <a:solidFill>
                  <a:prstClr val="black"/>
                </a:solidFill>
                <a:latin typeface="Cambria" panose="02040503050406030204" pitchFamily="18" charset="0"/>
                <a:ea typeface="Cambria" panose="02040503050406030204" pitchFamily="18" charset="0"/>
              </a:rPr>
              <a:t>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Masat represive janë të shumta dhe të llojllojshme. </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Ato ndërlidhen me inkriminimin e</a:t>
            </a:r>
            <a:r>
              <a:rPr lang="fr-CH"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veprave penale,</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Z</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bulimin dhe ndriçimin e kryerësve të tyre, </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M</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e ndjekjen penale, me caktimin e sanksioneve penale dhe ekzekutimin e tyre.</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0" lvl="0" indent="0" algn="just">
              <a:buNone/>
            </a:pPr>
            <a:r>
              <a:rPr lang="sq-AL" sz="2400" b="1" dirty="0" smtClean="0">
                <a:solidFill>
                  <a:schemeClr val="accent1">
                    <a:lumMod val="75000"/>
                  </a:schemeClr>
                </a:solidFill>
                <a:latin typeface="Cambria" panose="02040503050406030204" pitchFamily="18" charset="0"/>
                <a:ea typeface="Cambria" panose="02040503050406030204" pitchFamily="18" charset="0"/>
              </a:rPr>
              <a:t>                          Disa </a:t>
            </a:r>
            <a:r>
              <a:rPr lang="sq-AL" sz="2400" b="1" dirty="0">
                <a:solidFill>
                  <a:schemeClr val="accent1">
                    <a:lumMod val="75000"/>
                  </a:schemeClr>
                </a:solidFill>
                <a:latin typeface="Cambria" panose="02040503050406030204" pitchFamily="18" charset="0"/>
                <a:ea typeface="Cambria" panose="02040503050406030204" pitchFamily="18" charset="0"/>
              </a:rPr>
              <a:t>nga llojet e masave represive</a:t>
            </a:r>
            <a:endPar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Politika e zbulimit dhe e ndjekjes penale e kryerësve të veprave penale të korrupsionit në Prokurimin publik;</a:t>
            </a:r>
          </a:p>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Politika e caktimit dhe aplikimit të dënimeve ndaj kryerësve të veprave penale të korrupsionit në Prokurimin publik.</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dirty="0" smtClean="0"/>
              <a:t/>
            </a:r>
            <a:br>
              <a:rPr lang="en-US" b="1" dirty="0" smtClean="0"/>
            </a:br>
            <a:r>
              <a:rPr lang="sq-AL" sz="3100" b="1" dirty="0" smtClean="0">
                <a:solidFill>
                  <a:srgbClr val="002060"/>
                </a:solidFill>
              </a:rPr>
              <a:t>Dhuratat </a:t>
            </a:r>
            <a:r>
              <a:rPr lang="sq-AL" sz="3100" b="1" dirty="0">
                <a:solidFill>
                  <a:srgbClr val="002060"/>
                </a:solidFill>
              </a:rPr>
              <a:t>dhe ryshfeti</a:t>
            </a:r>
            <a:br>
              <a:rPr lang="sq-AL" sz="3100" b="1" dirty="0">
                <a:solidFill>
                  <a:srgbClr val="002060"/>
                </a:solidFill>
              </a:rPr>
            </a:br>
            <a:endParaRPr lang="sq-AL" sz="3100" b="1" dirty="0">
              <a:solidFill>
                <a:srgbClr val="002060"/>
              </a:solidFill>
            </a:endParaRPr>
          </a:p>
        </p:txBody>
      </p:sp>
      <p:sp>
        <p:nvSpPr>
          <p:cNvPr id="3" name="Content Placeholder 2"/>
          <p:cNvSpPr>
            <a:spLocks noGrp="1"/>
          </p:cNvSpPr>
          <p:nvPr>
            <p:ph idx="1"/>
          </p:nvPr>
        </p:nvSpPr>
        <p:spPr>
          <a:xfrm>
            <a:off x="0" y="685800"/>
            <a:ext cx="8686800" cy="6019800"/>
          </a:xfrm>
        </p:spPr>
        <p:txBody>
          <a:bodyPr>
            <a:normAutofit/>
          </a:bodyPr>
          <a:lstStyle/>
          <a:p>
            <a:r>
              <a:rPr lang="sq-AL" sz="2400" dirty="0">
                <a:latin typeface="Cambria" panose="02040503050406030204" pitchFamily="18" charset="0"/>
                <a:ea typeface="Cambria" panose="02040503050406030204" pitchFamily="18" charset="0"/>
              </a:rPr>
              <a:t>Është krim marrja e mitos, ose përpjekja për të mitosur ndonjë zyrtar ose ish-zyrtar, drejtpërdrejt ose tërthorazi, në çfarëdo posti </a:t>
            </a:r>
            <a:r>
              <a:rPr lang="en-US" sz="2400" dirty="0" smtClean="0">
                <a:latin typeface="Cambria" panose="02040503050406030204" pitchFamily="18" charset="0"/>
                <a:ea typeface="Cambria" panose="02040503050406030204" pitchFamily="18" charset="0"/>
              </a:rPr>
              <a:t>.</a:t>
            </a:r>
          </a:p>
          <a:p>
            <a:r>
              <a:rPr lang="sq-AL" sz="2400" dirty="0">
                <a:latin typeface="Cambria" panose="02040503050406030204" pitchFamily="18" charset="0"/>
                <a:ea typeface="Cambria" panose="02040503050406030204" pitchFamily="18" charset="0"/>
              </a:rPr>
              <a:t>Është krim </a:t>
            </a:r>
            <a:r>
              <a:rPr lang="en-US" sz="2400" dirty="0" smtClean="0">
                <a:latin typeface="Cambria" panose="02040503050406030204" pitchFamily="18" charset="0"/>
                <a:ea typeface="Cambria" panose="02040503050406030204" pitchFamily="18" charset="0"/>
              </a:rPr>
              <a:t> per </a:t>
            </a:r>
            <a:r>
              <a:rPr lang="sq-AL" sz="2400" dirty="0" smtClean="0">
                <a:latin typeface="Cambria" panose="02040503050406030204" pitchFamily="18" charset="0"/>
                <a:ea typeface="Cambria" panose="02040503050406030204" pitchFamily="18" charset="0"/>
              </a:rPr>
              <a:t>të </a:t>
            </a:r>
            <a:r>
              <a:rPr lang="sq-AL" sz="2400" dirty="0">
                <a:latin typeface="Cambria" panose="02040503050406030204" pitchFamily="18" charset="0"/>
                <a:ea typeface="Cambria" panose="02040503050406030204" pitchFamily="18" charset="0"/>
              </a:rPr>
              <a:t>kërkuar, pranuar, ose për t’u pajtuar për të pranuar nga ndonjë person tjetër ndonjë dhuratë ose ofertë për punësim, në lidhje me ndonjë </a:t>
            </a:r>
            <a:r>
              <a:rPr lang="sq-AL" sz="2400" dirty="0" smtClean="0">
                <a:latin typeface="Cambria" panose="02040503050406030204" pitchFamily="18" charset="0"/>
                <a:ea typeface="Cambria" panose="02040503050406030204" pitchFamily="18" charset="0"/>
              </a:rPr>
              <a:t>vendim</a:t>
            </a:r>
            <a:r>
              <a:rPr lang="en-US" sz="2400" dirty="0" smtClean="0">
                <a:latin typeface="Cambria" panose="02040503050406030204" pitchFamily="18" charset="0"/>
                <a:ea typeface="Cambria" panose="02040503050406030204" pitchFamily="18" charset="0"/>
              </a:rPr>
              <a:t> </a:t>
            </a:r>
            <a:endParaRPr lang="sq-AL" sz="2400" dirty="0" smtClean="0">
              <a:latin typeface="Cambria" panose="02040503050406030204" pitchFamily="18" charset="0"/>
              <a:ea typeface="Cambria" panose="02040503050406030204" pitchFamily="18" charset="0"/>
            </a:endParaRPr>
          </a:p>
          <a:p>
            <a:pPr marL="0" indent="0">
              <a:buNone/>
            </a:pPr>
            <a:endParaRPr lang="en-US" sz="2400" dirty="0" smtClean="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Është </a:t>
            </a:r>
            <a:r>
              <a:rPr lang="sq-AL" sz="2400" dirty="0" smtClean="0">
                <a:latin typeface="Cambria" panose="02040503050406030204" pitchFamily="18" charset="0"/>
                <a:ea typeface="Cambria" panose="02040503050406030204" pitchFamily="18" charset="0"/>
              </a:rPr>
              <a:t>krim</a:t>
            </a:r>
            <a:r>
              <a:rPr lang="en-US" sz="2400" dirty="0" smtClean="0">
                <a:latin typeface="Cambria" panose="02040503050406030204" pitchFamily="18" charset="0"/>
                <a:ea typeface="Cambria" panose="02040503050406030204" pitchFamily="18" charset="0"/>
              </a:rPr>
              <a:t> me </a:t>
            </a:r>
            <a:r>
              <a:rPr lang="sq-AL" sz="2400" dirty="0" smtClean="0">
                <a:latin typeface="Cambria" panose="02040503050406030204" pitchFamily="18" charset="0"/>
                <a:ea typeface="Cambria" panose="02040503050406030204" pitchFamily="18" charset="0"/>
              </a:rPr>
              <a:t>ndikuar </a:t>
            </a:r>
            <a:r>
              <a:rPr lang="sq-AL" sz="2400" dirty="0">
                <a:latin typeface="Cambria" panose="02040503050406030204" pitchFamily="18" charset="0"/>
                <a:ea typeface="Cambria" panose="02040503050406030204" pitchFamily="18" charset="0"/>
              </a:rPr>
              <a:t>në përmbajtjen e ndonjë </a:t>
            </a:r>
            <a:r>
              <a:rPr lang="sq-AL" sz="2400" dirty="0" err="1">
                <a:latin typeface="Cambria" panose="02040503050406030204" pitchFamily="18" charset="0"/>
                <a:ea typeface="Cambria" panose="02040503050406030204" pitchFamily="18" charset="0"/>
              </a:rPr>
              <a:t>specifikacioni</a:t>
            </a:r>
            <a:r>
              <a:rPr lang="sq-AL" sz="2400" dirty="0">
                <a:latin typeface="Cambria" panose="02040503050406030204" pitchFamily="18" charset="0"/>
                <a:ea typeface="Cambria" panose="02040503050406030204" pitchFamily="18" charset="0"/>
              </a:rPr>
              <a:t> ose standardi të prokurimit, </a:t>
            </a:r>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çfarëdo procedure ose aplikimi, kërkese për vendim, përcaktim, ose ndonjë çështje tjetër të veçantë që është relevante për çfarëdo kërkese për prokurim ose kontratë apo nënkontratë, ose për çfarëdo </a:t>
            </a:r>
            <a:r>
              <a:rPr lang="sq-AL" sz="2400" dirty="0" err="1">
                <a:latin typeface="Cambria" panose="02040503050406030204" pitchFamily="18" charset="0"/>
                <a:ea typeface="Cambria" panose="02040503050406030204" pitchFamily="18" charset="0"/>
              </a:rPr>
              <a:t>ofertimi</a:t>
            </a:r>
            <a:r>
              <a:rPr lang="sq-AL" sz="2400" dirty="0">
                <a:latin typeface="Cambria" panose="02040503050406030204" pitchFamily="18" charset="0"/>
                <a:ea typeface="Cambria" panose="02040503050406030204" pitchFamily="18" charset="0"/>
              </a:rPr>
              <a:t> ose propozimi që mund të jetë në proces, ose në pritje për t’u </a:t>
            </a:r>
            <a:r>
              <a:rPr lang="sq-AL" sz="2400" dirty="0" err="1">
                <a:latin typeface="Cambria" panose="02040503050406030204" pitchFamily="18" charset="0"/>
                <a:ea typeface="Cambria" panose="02040503050406030204" pitchFamily="18" charset="0"/>
              </a:rPr>
              <a:t>procesuar</a:t>
            </a:r>
            <a:r>
              <a:rPr lang="sq-AL" sz="2400" dirty="0">
                <a:latin typeface="Cambria" panose="02040503050406030204" pitchFamily="18" charset="0"/>
                <a:ea typeface="Cambria" panose="02040503050406030204" pitchFamily="18" charset="0"/>
              </a:rPr>
              <a:t>.</a:t>
            </a:r>
          </a:p>
          <a:p>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833345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q-AL" sz="2400" b="1" dirty="0" smtClean="0">
                <a:solidFill>
                  <a:srgbClr val="002060"/>
                </a:solidFill>
                <a:latin typeface="Cambria" panose="02040503050406030204" pitchFamily="18" charset="0"/>
                <a:ea typeface="Cambria" panose="02040503050406030204" pitchFamily="18" charset="0"/>
              </a:rPr>
              <a:t>A mund të parandalohet korrupsioni sot?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4906963"/>
          </a:xfrm>
        </p:spPr>
        <p:txBody>
          <a:bodyPr>
            <a:normAutofit/>
          </a:bodyPr>
          <a:lstStyle/>
          <a:p>
            <a:pPr lvl="0" algn="just">
              <a:buFont typeface="Wingdings" panose="05000000000000000000" pitchFamily="2" charset="2"/>
              <a:buChar char="§"/>
            </a:pPr>
            <a:r>
              <a:rPr lang="sq-AL"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rPr>
              <a:t>Rrugë më të ndërlikuara të ballafaqimit me korrupsionin janë ato që synojnë parandalimin e tij.</a:t>
            </a:r>
            <a:endParaRPr lang="en-US"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rPr>
              <a:t>Ato lidhen me ndërtimin dhe forcimin e institucioneve,</a:t>
            </a:r>
            <a:endParaRPr lang="en-US"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b="1" dirty="0" smtClean="0">
                <a:solidFill>
                  <a:prstClr val="black"/>
                </a:solidFill>
                <a:latin typeface="Cambria" panose="02040503050406030204" pitchFamily="18" charset="0"/>
                <a:ea typeface="Cambria" panose="02040503050406030204" pitchFamily="18" charset="0"/>
                <a:cs typeface="Arial" panose="020B0604020202020204" pitchFamily="34" charset="0"/>
              </a:rPr>
              <a:t>E thënë shkurt, </a:t>
            </a:r>
            <a:r>
              <a:rPr lang="en-GB" sz="2400" b="1" dirty="0" err="1" smtClean="0">
                <a:latin typeface="Cambria" panose="02040503050406030204" pitchFamily="18" charset="0"/>
                <a:ea typeface="Cambria" panose="02040503050406030204" pitchFamily="18" charset="0"/>
                <a:cs typeface="Arial" panose="020B0604020202020204" pitchFamily="34" charset="0"/>
              </a:rPr>
              <a:t>luftimi</a:t>
            </a:r>
            <a:r>
              <a:rPr lang="en-GB"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GB" sz="2400" b="1" dirty="0" err="1" smtClean="0">
                <a:latin typeface="Cambria" panose="02040503050406030204" pitchFamily="18" charset="0"/>
                <a:ea typeface="Cambria" panose="02040503050406030204" pitchFamily="18" charset="0"/>
                <a:cs typeface="Arial" panose="020B0604020202020204" pitchFamily="34" charset="0"/>
              </a:rPr>
              <a:t>dhe</a:t>
            </a:r>
            <a:r>
              <a:rPr lang="en-GB"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smtClean="0">
                <a:latin typeface="Cambria" panose="02040503050406030204" pitchFamily="18" charset="0"/>
                <a:ea typeface="Cambria" panose="02040503050406030204" pitchFamily="18" charset="0"/>
                <a:cs typeface="Arial" panose="020B0604020202020204" pitchFamily="34" charset="0"/>
              </a:rPr>
              <a:t>parandalimi i korrupsionit lidhet me qeverisjen e mirë.</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fushën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nevojitet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forcimi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sistemit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përgjegjësisë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shkelsit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rregullave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ana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zyrtarëve</a:t>
            </a:r>
            <a:r>
              <a:rPr lang="en-US" sz="2400" dirty="0">
                <a:latin typeface="Cambria" panose="02040503050406030204" pitchFamily="18" charset="0"/>
                <a:ea typeface="Cambria" panose="02040503050406030204" pitchFamily="18" charset="0"/>
                <a:cs typeface="Arial" panose="020B0604020202020204" pitchFamily="34" charset="0"/>
              </a:rPr>
              <a:t> te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operatorëve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ekonomik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siç</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parashihet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LPP-</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p>
          <a:p>
            <a:pPr lvl="0" algn="just">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Autofit/>
          </a:bodyPr>
          <a:lstStyle/>
          <a:p>
            <a:r>
              <a:rPr lang="fr-CH"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Kontrollet</a:t>
            </a:r>
            <a:r>
              <a:rPr lang="fr-CH"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gjithëpërfshirëse</a:t>
            </a:r>
            <a:r>
              <a:rPr lang="fr-CH"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a:t>
            </a:r>
            <a:r>
              <a:rPr lang="fr-CH"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a:t>
            </a:r>
            <a:r>
              <a:rPr lang="fr-CH"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Publik</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676400"/>
            <a:ext cx="9144000" cy="4724400"/>
          </a:xfrm>
        </p:spPr>
        <p:txBody>
          <a:bodyPr>
            <a:normAutofit/>
          </a:bodyPr>
          <a:lstStyle/>
          <a:p>
            <a:pPr lvl="0"/>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Para tenderimit</a:t>
            </a:r>
          </a:p>
          <a:p>
            <a:pPr lvl="0"/>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G</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jatë tenderimit</a:t>
            </a:r>
          </a:p>
          <a:p>
            <a:pPr lvl="0"/>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Pas Dhënies së Kontratës</a:t>
            </a:r>
          </a:p>
          <a:p>
            <a:pPr>
              <a:buNone/>
            </a:pPr>
            <a:r>
              <a:rPr lang="en-US" altLang="en-US" sz="2400" b="1" dirty="0" smtClean="0">
                <a:solidFill>
                  <a:schemeClr val="accent6"/>
                </a:solidFill>
                <a:latin typeface="Cambria" panose="02040503050406030204" pitchFamily="18" charset="0"/>
                <a:ea typeface="Cambria" panose="02040503050406030204" pitchFamily="18" charset="0"/>
              </a:rPr>
              <a:t>                         </a:t>
            </a:r>
            <a:r>
              <a:rPr lang="en-US" altLang="en-US" sz="2400" b="1" dirty="0" smtClean="0">
                <a:solidFill>
                  <a:srgbClr val="FF0000"/>
                </a:solidFill>
                <a:latin typeface="Cambria" panose="02040503050406030204" pitchFamily="18" charset="0"/>
                <a:ea typeface="Cambria" panose="02040503050406030204" pitchFamily="18" charset="0"/>
              </a:rPr>
              <a:t>I </a:t>
            </a:r>
            <a:r>
              <a:rPr lang="en-US" altLang="en-US" sz="2400" b="1" dirty="0">
                <a:solidFill>
                  <a:srgbClr val="FF0000"/>
                </a:solidFill>
                <a:latin typeface="Cambria" panose="02040503050406030204" pitchFamily="18" charset="0"/>
                <a:ea typeface="Cambria" panose="02040503050406030204" pitchFamily="18" charset="0"/>
              </a:rPr>
              <a:t>KEQI NUK SHEH , NUK D</a:t>
            </a:r>
            <a:r>
              <a:rPr lang="sq-AL" altLang="en-US" sz="2400" b="1" dirty="0">
                <a:solidFill>
                  <a:srgbClr val="FF0000"/>
                </a:solidFill>
                <a:latin typeface="Cambria" panose="02040503050406030204" pitchFamily="18" charset="0"/>
                <a:ea typeface="Cambria" panose="02040503050406030204" pitchFamily="18" charset="0"/>
              </a:rPr>
              <a:t>ËGJON </a:t>
            </a:r>
            <a:r>
              <a:rPr lang="en-US" altLang="en-US" sz="2400" b="1" dirty="0">
                <a:solidFill>
                  <a:srgbClr val="FF0000"/>
                </a:solidFill>
                <a:latin typeface="Cambria" panose="02040503050406030204" pitchFamily="18" charset="0"/>
                <a:ea typeface="Cambria" panose="02040503050406030204" pitchFamily="18" charset="0"/>
              </a:rPr>
              <a:t>, </a:t>
            </a:r>
            <a:r>
              <a:rPr lang="sq-AL" altLang="en-US" sz="2400" b="1" dirty="0">
                <a:solidFill>
                  <a:srgbClr val="FF0000"/>
                </a:solidFill>
                <a:latin typeface="Cambria" panose="02040503050406030204" pitchFamily="18" charset="0"/>
                <a:ea typeface="Cambria" panose="02040503050406030204" pitchFamily="18" charset="0"/>
              </a:rPr>
              <a:t>DHE NUK FOL!</a:t>
            </a:r>
            <a:endParaRPr lang="sq-AL" altLang="en-US" sz="2400" dirty="0">
              <a:solidFill>
                <a:srgbClr val="FF0000"/>
              </a:solidFill>
              <a:latin typeface="Cambria" panose="02040503050406030204" pitchFamily="18" charset="0"/>
              <a:ea typeface="Cambria" panose="02040503050406030204" pitchFamily="18" charset="0"/>
            </a:endParaRPr>
          </a:p>
          <a:p>
            <a:pPr>
              <a:buNone/>
            </a:pPr>
            <a:endParaRPr lang="en-US" sz="2400" dirty="0">
              <a:latin typeface="Cambria" panose="02040503050406030204" pitchFamily="18" charset="0"/>
              <a:ea typeface="Cambria" panose="02040503050406030204" pitchFamily="18" charset="0"/>
            </a:endParaRPr>
          </a:p>
        </p:txBody>
      </p:sp>
      <p:pic>
        <p:nvPicPr>
          <p:cNvPr id="4" name="Picture 3" descr="http://i45.photobucket.com/albums/f91/honey74129/Facebook%20Covers/See-No-evil-Hear-No-Evil-Speak-No-Evil-Lessonsontheenglishlongsword_blogspot_com_.jpg">
            <a:extLst>
              <a:ext uri="{FF2B5EF4-FFF2-40B4-BE49-F238E27FC236}">
                <a16:creationId xmlns:a16="http://schemas.microsoft.com/office/drawing/2014/main" xmlns="" id="{6DD37258-DA85-4980-B836-FCDAAA23C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581400"/>
            <a:ext cx="5410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pt-BR" sz="2400" b="1" dirty="0" smtClean="0">
                <a:solidFill>
                  <a:schemeClr val="accent1">
                    <a:lumMod val="75000"/>
                  </a:schemeClr>
                </a:solidFill>
                <a:latin typeface="Cambria" panose="02040503050406030204" pitchFamily="18" charset="0"/>
                <a:ea typeface="Cambria" panose="02040503050406030204" pitchFamily="18" charset="0"/>
              </a:rPr>
              <a:t>Kontrollet në fazën e para-tenderimit</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normAutofit/>
          </a:bodyPr>
          <a:lstStyle/>
          <a:p>
            <a:pPr lvl="0">
              <a:buNone/>
            </a:pPr>
            <a:r>
              <a:rPr lang="sq-AL" sz="2400" u="sng" dirty="0" smtClean="0">
                <a:solidFill>
                  <a:prstClr val="black"/>
                </a:solidFill>
                <a:latin typeface="Cambria" panose="02040503050406030204" pitchFamily="18" charset="0"/>
                <a:ea typeface="Cambria" panose="02040503050406030204" pitchFamily="18" charset="0"/>
                <a:cs typeface="Arial" panose="020B0604020202020204" pitchFamily="34" charset="0"/>
              </a:rPr>
              <a:t>Planifikimi dhe </a:t>
            </a:r>
            <a:r>
              <a:rPr lang="sq-AL" sz="2400" u="sng"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buxhetimi</a:t>
            </a:r>
            <a:endParaRPr lang="sq-AL" sz="2400" u="sng"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buNone/>
            </a:pPr>
            <a:endPar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Vlerësimi</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Nevojave</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Hulumtimi</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Tregut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Vlerësimi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real i </a:t>
            </a:r>
            <a:r>
              <a:rPr lang="en-US" sz="2400" dirty="0" err="1" smtClean="0">
                <a:latin typeface="Cambria" panose="02040503050406030204" pitchFamily="18" charset="0"/>
                <a:ea typeface="Cambria" panose="02040503050406030204" pitchFamily="18" charset="0"/>
                <a:cs typeface="Arial" panose="020B0604020202020204" pitchFamily="34" charset="0"/>
              </a:rPr>
              <a:t>Buxhetit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Plani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Prokurimit </a:t>
            </a:r>
          </a:p>
          <a:p>
            <a:pPr lvl="0">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Draftimi</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Specifikacioneve</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Kriteret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Vlerësimit</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Përgatitja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e </a:t>
            </a:r>
            <a:r>
              <a:rPr lang="en-US" sz="2400" dirty="0" err="1">
                <a:latin typeface="Cambria" panose="02040503050406030204" pitchFamily="18" charset="0"/>
                <a:ea typeface="Cambria" panose="02040503050406030204" pitchFamily="18" charset="0"/>
                <a:cs typeface="Arial" panose="020B0604020202020204" pitchFamily="34" charset="0"/>
              </a:rPr>
              <a:t>Dosjes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Tenderit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Kushtet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Kontratës</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2400" b="1" dirty="0">
                <a:solidFill>
                  <a:schemeClr val="accent1">
                    <a:lumMod val="75000"/>
                  </a:schemeClr>
                </a:solidFill>
                <a:latin typeface="Cambria" panose="02040503050406030204" pitchFamily="18" charset="0"/>
                <a:ea typeface="Cambria" panose="02040503050406030204" pitchFamily="18" charset="0"/>
              </a:rPr>
              <a:t>Kontrollet në fazën e para-tenderimit </a:t>
            </a:r>
            <a:r>
              <a:rPr lang="pt-BR" sz="2400" b="1" dirty="0" smtClean="0">
                <a:solidFill>
                  <a:schemeClr val="accent1">
                    <a:lumMod val="75000"/>
                  </a:schemeClr>
                </a:solidFill>
                <a:latin typeface="Cambria" panose="02040503050406030204" pitchFamily="18" charset="0"/>
                <a:ea typeface="Cambria" panose="02040503050406030204" pitchFamily="18" charset="0"/>
              </a:rPr>
              <a:t>(Vazhdim)</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785926"/>
            <a:ext cx="9144000" cy="4340237"/>
          </a:xfrm>
        </p:spPr>
        <p:txBody>
          <a:bodyPr>
            <a:normAutofit/>
          </a:bodyPr>
          <a:lstStyle/>
          <a:p>
            <a:pPr lvl="0" algn="just">
              <a:buFont typeface="Wingdings" panose="05000000000000000000" pitchFamily="2" charset="2"/>
              <a:buChar char="§"/>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Dhënja</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e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informacioneve</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njejta</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për</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gjitha</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palët</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Përzgjedhja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e</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duhur</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e</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procedurës</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Procedura</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e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Negociuar</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Rreziku</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a:t>
            </a: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Marrja e masave parandaluese ndaj konfliktit të interesit, marrëveshjeve të fshehta dhe </a:t>
            </a:r>
            <a:r>
              <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korrupsionit</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0" lvl="0" indent="0" algn="just">
              <a:buNone/>
            </a:pPr>
            <a:endPar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2400" b="1" dirty="0" err="1" smtClean="0">
                <a:solidFill>
                  <a:schemeClr val="accent1">
                    <a:lumMod val="75000"/>
                  </a:schemeClr>
                </a:solidFill>
                <a:latin typeface="Cambria" panose="02040503050406030204" pitchFamily="18" charset="0"/>
                <a:ea typeface="Cambria" panose="02040503050406030204" pitchFamily="18" charset="0"/>
              </a:rPr>
              <a:t>Kontrollet</a:t>
            </a:r>
            <a:r>
              <a:rPr lang="sq-AL" sz="2400" b="1" dirty="0" smtClean="0">
                <a:solidFill>
                  <a:schemeClr val="accent1">
                    <a:lumMod val="75000"/>
                  </a:schemeClr>
                </a:solidFill>
                <a:latin typeface="Cambria" panose="02040503050406030204" pitchFamily="18" charset="0"/>
                <a:ea typeface="Cambria" panose="02040503050406030204" pitchFamily="18" charset="0"/>
              </a:rPr>
              <a:t> </a:t>
            </a:r>
            <a:r>
              <a:rPr lang="en-GB" sz="2400" b="1" dirty="0" smtClean="0">
                <a:solidFill>
                  <a:schemeClr val="accent1">
                    <a:lumMod val="75000"/>
                  </a:schemeClr>
                </a:solidFill>
                <a:latin typeface="Cambria" panose="02040503050406030204" pitchFamily="18" charset="0"/>
                <a:ea typeface="Cambria" panose="02040503050406030204" pitchFamily="18"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rPr>
              <a:t>në </a:t>
            </a:r>
            <a:r>
              <a:rPr lang="en-GB" sz="2400" b="1" dirty="0" smtClean="0">
                <a:solidFill>
                  <a:schemeClr val="accent1">
                    <a:lumMod val="75000"/>
                  </a:schemeClr>
                </a:solidFill>
                <a:latin typeface="Cambria" panose="02040503050406030204" pitchFamily="18" charset="0"/>
                <a:ea typeface="Cambria" panose="02040503050406030204" pitchFamily="18"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rPr>
              <a:t>fazën </a:t>
            </a:r>
            <a:r>
              <a:rPr lang="en-GB" sz="2400" b="1" dirty="0" smtClean="0">
                <a:solidFill>
                  <a:schemeClr val="accent1">
                    <a:lumMod val="75000"/>
                  </a:schemeClr>
                </a:solidFill>
                <a:latin typeface="Cambria" panose="02040503050406030204" pitchFamily="18" charset="0"/>
                <a:ea typeface="Cambria" panose="02040503050406030204" pitchFamily="18"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rPr>
              <a:t>gjatë tenderimit</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17638"/>
            <a:ext cx="9144000" cy="4678362"/>
          </a:xfrm>
        </p:spPr>
        <p:txBody>
          <a:bodyPr>
            <a:normAutofit/>
          </a:bodyPr>
          <a:lstStyle/>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Njoftimi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për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Kontratë</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Afatet</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Tenderimit</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Ofertimi</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Hapja</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Ofertave</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Vlerësimi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Ofertave</a:t>
            </a:r>
            <a:r>
              <a:rPr lang="en-US" sz="2400" dirty="0" smtClean="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Raporti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Vlerësimit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Ofertave</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Njoftimi</a:t>
            </a:r>
            <a:r>
              <a:rPr lang="en-US" sz="2400" dirty="0" smtClean="0">
                <a:latin typeface="Cambria" panose="02040503050406030204" pitchFamily="18" charset="0"/>
                <a:ea typeface="Cambria" panose="02040503050406030204" pitchFamily="18" charset="0"/>
              </a:rPr>
              <a:t> i </a:t>
            </a:r>
            <a:r>
              <a:rPr lang="en-US" sz="2400" dirty="0" err="1" smtClean="0">
                <a:latin typeface="Cambria" panose="02040503050406030204" pitchFamily="18" charset="0"/>
                <a:ea typeface="Cambria" panose="02040503050406030204" pitchFamily="18" charset="0"/>
              </a:rPr>
              <a:t>Operatorëve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Ekonomik</a:t>
            </a:r>
            <a:endParaRPr lang="en-US"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Dhënja</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Kontratës</a:t>
            </a:r>
            <a:endParaRPr lang="en-US" sz="2400" dirty="0" smtClean="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a:bodyPr>
          <a:lstStyle/>
          <a:p>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Integriteti</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në</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rrafshin</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Institucional</a:t>
            </a: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1285860"/>
            <a:ext cx="9144000" cy="4840303"/>
          </a:xfrm>
        </p:spPr>
        <p:txBody>
          <a:bodyPr/>
          <a:lstStyle/>
          <a:p>
            <a:pPr>
              <a:buNone/>
            </a:pPr>
            <a:r>
              <a:rPr lang="en-GB" sz="2400" dirty="0" err="1" smtClean="0">
                <a:latin typeface="Cambria" panose="02040503050406030204" pitchFamily="18" charset="0"/>
                <a:ea typeface="Cambria" panose="02040503050406030204" pitchFamily="18" charset="0"/>
                <a:cs typeface="Arial" pitchFamily="34" charset="0"/>
              </a:rPr>
              <a:t>Integriteti</a:t>
            </a:r>
            <a:r>
              <a:rPr lang="en-GB" sz="2400" dirty="0" smtClean="0">
                <a:latin typeface="Cambria" panose="02040503050406030204" pitchFamily="18" charset="0"/>
                <a:ea typeface="Cambria" panose="02040503050406030204" pitchFamily="18" charset="0"/>
                <a:cs typeface="Arial" pitchFamily="34" charset="0"/>
              </a:rPr>
              <a:t> ka </a:t>
            </a:r>
            <a:r>
              <a:rPr lang="en-GB" sz="2400" dirty="0" err="1" smtClean="0">
                <a:latin typeface="Cambria" panose="02040503050406030204" pitchFamily="18" charset="0"/>
                <a:ea typeface="Cambria" panose="02040503050406030204" pitchFamily="18" charset="0"/>
                <a:cs typeface="Arial" pitchFamily="34" charset="0"/>
              </a:rPr>
              <a:t>disa</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karakteristika</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si</a:t>
            </a:r>
            <a:r>
              <a:rPr lang="en-GB" sz="2400" dirty="0" smtClean="0">
                <a:latin typeface="Cambria" panose="02040503050406030204" pitchFamily="18" charset="0"/>
                <a:ea typeface="Cambria" panose="02040503050406030204" pitchFamily="18" charset="0"/>
                <a:cs typeface="Arial" pitchFamily="34" charset="0"/>
              </a:rPr>
              <a:t>:</a:t>
            </a:r>
          </a:p>
          <a:p>
            <a:pPr>
              <a:buNone/>
            </a:pPr>
            <a:endParaRPr lang="en-GB" sz="2400" dirty="0" smtClean="0">
              <a:latin typeface="Cambria" panose="02040503050406030204" pitchFamily="18" charset="0"/>
              <a:ea typeface="Cambria" panose="02040503050406030204" pitchFamily="18" charset="0"/>
              <a:cs typeface="Arial" pitchFamily="34" charset="0"/>
            </a:endParaRPr>
          </a:p>
          <a:p>
            <a:r>
              <a:rPr lang="en-GB" sz="2400" dirty="0" err="1" smtClean="0">
                <a:latin typeface="Cambria" panose="02040503050406030204" pitchFamily="18" charset="0"/>
                <a:ea typeface="Cambria" panose="02040503050406030204" pitchFamily="18" charset="0"/>
                <a:cs typeface="Arial" pitchFamily="34" charset="0"/>
              </a:rPr>
              <a:t>Profesionalizmi</a:t>
            </a:r>
            <a:endParaRPr lang="en-GB" sz="2400" dirty="0" smtClean="0">
              <a:latin typeface="Cambria" panose="02040503050406030204" pitchFamily="18" charset="0"/>
              <a:ea typeface="Cambria" panose="02040503050406030204" pitchFamily="18" charset="0"/>
              <a:cs typeface="Arial" pitchFamily="34" charset="0"/>
            </a:endParaRPr>
          </a:p>
          <a:p>
            <a:r>
              <a:rPr lang="en-GB" sz="2400" dirty="0" err="1" smtClean="0">
                <a:latin typeface="Cambria" panose="02040503050406030204" pitchFamily="18" charset="0"/>
                <a:ea typeface="Cambria" panose="02040503050406030204" pitchFamily="18" charset="0"/>
                <a:cs typeface="Arial" pitchFamily="34" charset="0"/>
              </a:rPr>
              <a:t>Efikasiteti</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dhe</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transparenca</a:t>
            </a:r>
            <a:r>
              <a:rPr lang="en-GB" sz="2400" dirty="0" smtClean="0">
                <a:latin typeface="Cambria" panose="02040503050406030204" pitchFamily="18" charset="0"/>
                <a:ea typeface="Cambria" panose="02040503050406030204" pitchFamily="18" charset="0"/>
                <a:cs typeface="Arial" pitchFamily="34" charset="0"/>
              </a:rPr>
              <a:t> </a:t>
            </a:r>
          </a:p>
          <a:p>
            <a:r>
              <a:rPr lang="en-GB" sz="2400" dirty="0" err="1" smtClean="0">
                <a:latin typeface="Cambria" panose="02040503050406030204" pitchFamily="18" charset="0"/>
                <a:ea typeface="Cambria" panose="02040503050406030204" pitchFamily="18" charset="0"/>
                <a:cs typeface="Arial" pitchFamily="34" charset="0"/>
              </a:rPr>
              <a:t>Llogaridhënja</a:t>
            </a:r>
            <a:endParaRPr lang="en-GB" sz="2400" dirty="0" smtClean="0">
              <a:latin typeface="Cambria" panose="02040503050406030204" pitchFamily="18" charset="0"/>
              <a:ea typeface="Cambria" panose="02040503050406030204" pitchFamily="18" charset="0"/>
              <a:cs typeface="Arial" pitchFamily="34" charset="0"/>
            </a:endParaRPr>
          </a:p>
          <a:p>
            <a:r>
              <a:rPr lang="en-GB" sz="2400" dirty="0" err="1" smtClean="0">
                <a:latin typeface="Cambria" panose="02040503050406030204" pitchFamily="18" charset="0"/>
                <a:ea typeface="Cambria" panose="02040503050406030204" pitchFamily="18" charset="0"/>
                <a:cs typeface="Arial" pitchFamily="34" charset="0"/>
              </a:rPr>
              <a:t>Etika</a:t>
            </a:r>
            <a:r>
              <a:rPr lang="en-GB" sz="2400" dirty="0" smtClean="0">
                <a:latin typeface="Cambria" panose="02040503050406030204" pitchFamily="18" charset="0"/>
                <a:ea typeface="Cambria" panose="02040503050406030204" pitchFamily="18" charset="0"/>
                <a:cs typeface="Arial" pitchFamily="34" charset="0"/>
              </a:rPr>
              <a:t> </a:t>
            </a:r>
          </a:p>
          <a:p>
            <a:r>
              <a:rPr lang="en-GB" sz="2400" dirty="0" err="1" smtClean="0">
                <a:latin typeface="Cambria" panose="02040503050406030204" pitchFamily="18" charset="0"/>
                <a:ea typeface="Cambria" panose="02040503050406030204" pitchFamily="18" charset="0"/>
                <a:cs typeface="Arial" pitchFamily="34" charset="0"/>
              </a:rPr>
              <a:t>Rezistenca</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ndaj</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korrupsionit</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etj</a:t>
            </a:r>
            <a:r>
              <a:rPr lang="en-GB" sz="2400" dirty="0" smtClean="0">
                <a:latin typeface="Cambria" panose="02040503050406030204" pitchFamily="18" charset="0"/>
                <a:ea typeface="Cambria" panose="02040503050406030204" pitchFamily="18" charset="0"/>
                <a:cs typeface="Arial" pitchFamily="34" charset="0"/>
              </a:rPr>
              <a:t>.</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fr-FR" sz="2400" b="1" dirty="0" err="1" smtClean="0">
                <a:solidFill>
                  <a:schemeClr val="accent1">
                    <a:lumMod val="75000"/>
                  </a:schemeClr>
                </a:solidFill>
                <a:latin typeface="Cambria" panose="02040503050406030204" pitchFamily="18" charset="0"/>
                <a:ea typeface="Cambria" panose="02040503050406030204" pitchFamily="18" charset="0"/>
              </a:rPr>
              <a:t>Kontrollet</a:t>
            </a:r>
            <a:r>
              <a:rPr lang="fr-FR" sz="2400" b="1" dirty="0" smtClean="0">
                <a:solidFill>
                  <a:schemeClr val="accent1">
                    <a:lumMod val="75000"/>
                  </a:schemeClr>
                </a:solidFill>
                <a:latin typeface="Cambria" panose="02040503050406030204" pitchFamily="18" charset="0"/>
                <a:ea typeface="Cambria" panose="02040503050406030204" pitchFamily="18" charset="0"/>
              </a:rPr>
              <a:t> pas </a:t>
            </a:r>
            <a:r>
              <a:rPr lang="fr-FR" sz="2400" b="1" dirty="0" err="1" smtClean="0">
                <a:solidFill>
                  <a:schemeClr val="accent1">
                    <a:lumMod val="75000"/>
                  </a:schemeClr>
                </a:solidFill>
                <a:latin typeface="Cambria" panose="02040503050406030204" pitchFamily="18" charset="0"/>
                <a:ea typeface="Cambria" panose="02040503050406030204" pitchFamily="18" charset="0"/>
              </a:rPr>
              <a:t>dhënies</a:t>
            </a:r>
            <a:r>
              <a:rPr lang="fr-FR" sz="2400" b="1" dirty="0" smtClean="0">
                <a:solidFill>
                  <a:schemeClr val="accent1">
                    <a:lumMod val="75000"/>
                  </a:schemeClr>
                </a:solidFill>
                <a:latin typeface="Cambria" panose="02040503050406030204" pitchFamily="18" charset="0"/>
                <a:ea typeface="Cambria" panose="02040503050406030204" pitchFamily="18" charset="0"/>
              </a:rPr>
              <a:t> </a:t>
            </a:r>
            <a:r>
              <a:rPr lang="fr-FR" sz="2400" b="1" dirty="0" err="1" smtClean="0">
                <a:solidFill>
                  <a:schemeClr val="accent1">
                    <a:lumMod val="75000"/>
                  </a:schemeClr>
                </a:solidFill>
                <a:latin typeface="Cambria" panose="02040503050406030204" pitchFamily="18" charset="0"/>
                <a:ea typeface="Cambria" panose="02040503050406030204" pitchFamily="18" charset="0"/>
              </a:rPr>
              <a:t>së</a:t>
            </a:r>
            <a:r>
              <a:rPr lang="fr-FR" sz="2400" b="1" dirty="0" smtClean="0">
                <a:solidFill>
                  <a:schemeClr val="accent1">
                    <a:lumMod val="75000"/>
                  </a:schemeClr>
                </a:solidFill>
                <a:latin typeface="Cambria" panose="02040503050406030204" pitchFamily="18" charset="0"/>
                <a:ea typeface="Cambria" panose="02040503050406030204" pitchFamily="18" charset="0"/>
              </a:rPr>
              <a:t> </a:t>
            </a:r>
            <a:r>
              <a:rPr lang="fr-FR" sz="2400" b="1" dirty="0" err="1" smtClean="0">
                <a:solidFill>
                  <a:schemeClr val="accent1">
                    <a:lumMod val="75000"/>
                  </a:schemeClr>
                </a:solidFill>
                <a:latin typeface="Cambria" panose="02040503050406030204" pitchFamily="18" charset="0"/>
                <a:ea typeface="Cambria" panose="02040503050406030204" pitchFamily="18" charset="0"/>
              </a:rPr>
              <a:t>kontratës</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17638"/>
            <a:ext cx="9144000" cy="4963690"/>
          </a:xfrm>
        </p:spPr>
        <p:txBody>
          <a:bodyPr>
            <a:normAutofit/>
          </a:bodyPr>
          <a:lstStyle/>
          <a:p>
            <a:pPr lvl="0" algn="just">
              <a:lnSpc>
                <a:spcPct val="110000"/>
              </a:lnSpc>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Respektimi</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a</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fateve</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k</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ohore</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për</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ankesa</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Implementimi</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Kontratës</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p>
          <a:p>
            <a:pPr lvl="0" algn="just">
              <a:lnSpc>
                <a:spcPct val="110000"/>
              </a:lnSpc>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Menaxheri</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Kontratës</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Ndryshimet</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e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Kontratës</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Raportet</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përfundimtare</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pranimit</a:t>
            </a:r>
            <a:endPar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Pagesat</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p>
          <a:p>
            <a:pPr lvl="0" algn="just">
              <a:lnSpc>
                <a:spcPct val="110000"/>
              </a:lnSpc>
            </a:pP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Monitorimi</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Menaxhimit</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ea typeface="Cambria" panose="02040503050406030204" pitchFamily="18" charset="0"/>
                <a:cs typeface="Arial" panose="020B0604020202020204" pitchFamily="34" charset="0"/>
              </a:rPr>
              <a:t>Kontratave</a:t>
            </a:r>
            <a:endParaRPr lang="sq-AL" sz="2400" dirty="0" smtClean="0">
              <a:solidFill>
                <a:prstClr val="black"/>
              </a:solidFill>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a:bodyPr>
          <a:lstStyle/>
          <a:p>
            <a:r>
              <a:rPr lang="sq-AL" sz="2400" b="1" dirty="0" smtClean="0">
                <a:solidFill>
                  <a:schemeClr val="accent1">
                    <a:lumMod val="75000"/>
                  </a:schemeClr>
                </a:solidFill>
                <a:latin typeface="Cambria" panose="02040503050406030204" pitchFamily="18" charset="0"/>
                <a:ea typeface="Cambria" panose="02040503050406030204" pitchFamily="18" charset="0"/>
              </a:rPr>
              <a:t>Konflikti i Interesit si fenomen </a:t>
            </a:r>
            <a:r>
              <a:rPr lang="sq-AL" sz="2400" b="1" dirty="0" err="1" smtClean="0">
                <a:solidFill>
                  <a:schemeClr val="accent1">
                    <a:lumMod val="75000"/>
                  </a:schemeClr>
                </a:solidFill>
                <a:latin typeface="Cambria" panose="02040503050406030204" pitchFamily="18" charset="0"/>
                <a:ea typeface="Cambria" panose="02040503050406030204" pitchFamily="18" charset="0"/>
              </a:rPr>
              <a:t>korruptiv</a:t>
            </a:r>
            <a:endParaRPr lang="sq-AL"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6019800"/>
          </a:xfrm>
        </p:spPr>
        <p:txBody>
          <a:bodyPr>
            <a:normAutofit fontScale="85000" lnSpcReduction="10000"/>
          </a:bodyPr>
          <a:lstStyle/>
          <a:p>
            <a:pPr>
              <a:lnSpc>
                <a:spcPct val="120000"/>
              </a:lnSpc>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Ligji për parandalimin e konfliktit të interesit</a:t>
            </a:r>
            <a:r>
              <a:rPr lang="nn-NO" sz="2400" dirty="0">
                <a:latin typeface="Cambria" panose="02040503050406030204" pitchFamily="18" charset="0"/>
                <a:ea typeface="Cambria" panose="02040503050406030204" pitchFamily="18" charset="0"/>
              </a:rPr>
              <a:t> Ligji Nr. 06/L -011 </a:t>
            </a:r>
            <a:r>
              <a:rPr lang="nn-NO" sz="2400" dirty="0" smtClean="0">
                <a:latin typeface="Cambria" panose="02040503050406030204" pitchFamily="18" charset="0"/>
                <a:ea typeface="Cambria" panose="02040503050406030204" pitchFamily="18" charset="0"/>
              </a:rPr>
              <a:t>eshte shpallur me 30 </a:t>
            </a:r>
            <a:r>
              <a:rPr lang="nn-NO" sz="2400" dirty="0">
                <a:latin typeface="Cambria" panose="02040503050406030204" pitchFamily="18" charset="0"/>
                <a:ea typeface="Cambria" panose="02040503050406030204" pitchFamily="18" charset="0"/>
              </a:rPr>
              <a:t>mars </a:t>
            </a:r>
            <a:r>
              <a:rPr lang="nn-NO" sz="2400" dirty="0" smtClean="0">
                <a:latin typeface="Cambria" panose="02040503050406030204" pitchFamily="18" charset="0"/>
                <a:ea typeface="Cambria" panose="02040503050406030204" pitchFamily="18" charset="0"/>
              </a:rPr>
              <a:t>2018 dhe  </a:t>
            </a:r>
            <a:r>
              <a:rPr lang="sq-AL" sz="2400" dirty="0" smtClean="0">
                <a:latin typeface="Cambria" panose="02040503050406030204" pitchFamily="18" charset="0"/>
                <a:ea typeface="Cambria" panose="02040503050406030204" pitchFamily="18" charset="0"/>
              </a:rPr>
              <a:t>trajton një </a:t>
            </a:r>
            <a:r>
              <a:rPr lang="sq-AL" sz="2400" dirty="0">
                <a:latin typeface="Cambria" panose="02040503050406030204" pitchFamily="18" charset="0"/>
                <a:ea typeface="Cambria" panose="02040503050406030204" pitchFamily="18" charset="0"/>
              </a:rPr>
              <a:t>çështje </a:t>
            </a:r>
            <a:r>
              <a:rPr lang="sq-AL" sz="2400" dirty="0" smtClean="0">
                <a:latin typeface="Cambria" panose="02040503050406030204" pitchFamily="18" charset="0"/>
                <a:ea typeface="Cambria" panose="02040503050406030204" pitchFamily="18" charset="0"/>
              </a:rPr>
              <a:t>të </a:t>
            </a:r>
            <a:r>
              <a:rPr lang="sq-AL" sz="2400" dirty="0">
                <a:latin typeface="Cambria" panose="02040503050406030204" pitchFamily="18" charset="0"/>
                <a:ea typeface="Cambria" panose="02040503050406030204" pitchFamily="18" charset="0"/>
              </a:rPr>
              <a:t>re në teorinë dhe praktikën juridike në Kosovë. </a:t>
            </a:r>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Sipas këtij ligji</a:t>
            </a:r>
            <a:r>
              <a:rPr lang="sq-AL" sz="2400" dirty="0">
                <a:latin typeface="Cambria" panose="02040503050406030204" pitchFamily="18" charset="0"/>
                <a:ea typeface="Cambria" panose="02040503050406030204" pitchFamily="18" charset="0"/>
              </a:rPr>
              <a:t>, konflikt i interesit është gjendja e mospajtimit ndërmjet detyrës publike dhe interesave private të zyrtarit të lartë, kur ai ka interesa private të drejtpërdrejtë ose të tërthorta, personale ose pasurore, të cilat ndikojnë, mund të ndikojnë ose duket sikur ndikojnë në ligjshmërinë, transparencën, objektivitetin dhe paanësinë e tij gjatë ushtrimit të funksionit publik. </a:t>
            </a:r>
            <a:endParaRPr lang="sq-AL" sz="2400" dirty="0" smtClean="0">
              <a:latin typeface="Cambria" panose="02040503050406030204" pitchFamily="18" charset="0"/>
              <a:ea typeface="Cambria" panose="02040503050406030204" pitchFamily="18" charset="0"/>
            </a:endParaRPr>
          </a:p>
          <a:p>
            <a:pPr marL="0" indent="0">
              <a:lnSpc>
                <a:spcPct val="120000"/>
              </a:lnSpc>
              <a:buNone/>
            </a:pPr>
            <a:endParaRPr lang="en-US" sz="2400" dirty="0" smtClean="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r>
              <a:rPr lang="sq-AL" sz="2400" dirty="0">
                <a:latin typeface="Cambria" panose="02040503050406030204" pitchFamily="18" charset="0"/>
                <a:ea typeface="Cambria" panose="02040503050406030204" pitchFamily="18" charset="0"/>
              </a:rPr>
              <a:t>Konflikti i interesit lind nga një rrethanë në të cilën zyrtari ka interes privat, që ndikon, mund të ndikojë ose duket se ndikon në kryerjen me paanshmëri dhe objektivitet të detyrës së tij zyrtare</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Konfliktin e Interesit e parasheh edhe Ligji i Prokurimit Publik</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Qëllimi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definimit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konfliktit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interesit</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fush</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n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q</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veprojn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her</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pajtim</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pergjegj</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sit e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sjellja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mos</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ket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efekt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demsh</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m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institucionin</a:t>
            </a:r>
            <a:r>
              <a:rPr lang="en-US" sz="2400" dirty="0">
                <a:latin typeface="Cambria" panose="02040503050406030204" pitchFamily="18" charset="0"/>
                <a:ea typeface="Cambria" panose="02040503050406030204" pitchFamily="18" charset="0"/>
              </a:rPr>
              <a:t> p</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r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punojn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p>
          <a:p>
            <a:pPr marL="0" indent="0" algn="just">
              <a:buNone/>
            </a:pPr>
            <a:endParaRPr lang="sq-AL" sz="24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endParaRPr>
          </a:p>
          <a:p>
            <a:pPr marL="0" indent="0">
              <a:buNone/>
            </a:pPr>
            <a:endParaRPr lang="sq-AL" sz="2400" dirty="0" smtClean="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7915080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2400" b="1" dirty="0" err="1">
                <a:solidFill>
                  <a:srgbClr val="0070C0"/>
                </a:solidFill>
              </a:rPr>
              <a:t>Konfliktet</a:t>
            </a:r>
            <a:r>
              <a:rPr lang="en-US" sz="2400" b="1" dirty="0">
                <a:solidFill>
                  <a:srgbClr val="0070C0"/>
                </a:solidFill>
              </a:rPr>
              <a:t> e </a:t>
            </a:r>
            <a:r>
              <a:rPr lang="en-US" sz="2400" b="1" dirty="0" err="1">
                <a:solidFill>
                  <a:srgbClr val="0070C0"/>
                </a:solidFill>
              </a:rPr>
              <a:t>interesit</a:t>
            </a:r>
            <a:endParaRPr lang="sq-AL" sz="2400" dirty="0">
              <a:solidFill>
                <a:srgbClr val="0070C0"/>
              </a:solidFill>
            </a:endParaRPr>
          </a:p>
        </p:txBody>
      </p:sp>
      <p:sp>
        <p:nvSpPr>
          <p:cNvPr id="3" name="Content Placeholder 2"/>
          <p:cNvSpPr>
            <a:spLocks noGrp="1"/>
          </p:cNvSpPr>
          <p:nvPr>
            <p:ph idx="1"/>
          </p:nvPr>
        </p:nvSpPr>
        <p:spPr>
          <a:xfrm>
            <a:off x="0" y="990600"/>
            <a:ext cx="9144000" cy="5135563"/>
          </a:xfrm>
        </p:spPr>
        <p:txBody>
          <a:bodyPr>
            <a:normAutofit/>
          </a:bodyPr>
          <a:lstStyle/>
          <a:p>
            <a:r>
              <a:rPr lang="en-US" sz="2400" b="1" dirty="0" err="1">
                <a:latin typeface="Cambria" panose="02040503050406030204" pitchFamily="18" charset="0"/>
                <a:ea typeface="Cambria" panose="02040503050406030204" pitchFamily="18" charset="0"/>
              </a:rPr>
              <a:t>Konfliktet</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interesit</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situatë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anëtarët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personelit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ofruesi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emër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kryerjen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ndikojnë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rezultatin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asaj</a:t>
            </a:r>
            <a:r>
              <a:rPr lang="en-US" sz="2400" dirty="0">
                <a:latin typeface="Cambria" panose="02040503050406030204" pitchFamily="18" charset="0"/>
                <a:ea typeface="Cambria" panose="02040503050406030204" pitchFamily="18" charset="0"/>
              </a:rPr>
              <a:t> procedure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drejtpërdrejt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tërthorazi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personal </a:t>
            </a:r>
            <a:r>
              <a:rPr lang="en-US" sz="2400" dirty="0" err="1">
                <a:latin typeface="Cambria" panose="02040503050406030204" pitchFamily="18" charset="0"/>
                <a:ea typeface="Cambria" panose="02040503050406030204" pitchFamily="18" charset="0"/>
              </a:rPr>
              <a:t>financiar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ndonjë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tjetër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perceptohet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kompromis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paanshmërisë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pavarësisë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kontekstin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0143597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Konflikti i </a:t>
            </a:r>
            <a:r>
              <a:rPr lang="sq-AL" sz="2400" b="1" dirty="0" smtClean="0">
                <a:solidFill>
                  <a:srgbClr val="002060"/>
                </a:solidFill>
                <a:latin typeface="Cambria" panose="02040503050406030204" pitchFamily="18" charset="0"/>
                <a:ea typeface="Cambria" panose="02040503050406030204" pitchFamily="18" charset="0"/>
              </a:rPr>
              <a:t>Interesit</a:t>
            </a:r>
            <a:r>
              <a:rPr lang="en-US" sz="2400" b="1" dirty="0" smtClean="0">
                <a:solidFill>
                  <a:srgbClr val="002060"/>
                </a:solidFill>
                <a:latin typeface="Cambria" panose="02040503050406030204" pitchFamily="18" charset="0"/>
                <a:ea typeface="Cambria" panose="02040503050406030204" pitchFamily="18" charset="0"/>
              </a:rPr>
              <a:t> me LPP</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533400"/>
            <a:ext cx="9144000" cy="6324600"/>
          </a:xfrm>
        </p:spPr>
        <p:txBody>
          <a:bodyPr>
            <a:noAutofit/>
          </a:bodyPr>
          <a:lstStyle/>
          <a:p>
            <a:pPr marL="0" indent="0">
              <a:spcBef>
                <a:spcPts val="0"/>
              </a:spcBef>
              <a:buNone/>
            </a:pPr>
            <a:r>
              <a:rPr lang="en-US" sz="2000" dirty="0" err="1">
                <a:latin typeface="Cambria" panose="02040503050406030204" pitchFamily="18" charset="0"/>
                <a:ea typeface="Cambria" panose="02040503050406030204" pitchFamily="18" charset="0"/>
              </a:rPr>
              <a:t>Kodi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Etik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konfliktin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interesit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fush</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n e </a:t>
            </a:r>
            <a:r>
              <a:rPr lang="en-US" sz="2000" dirty="0" err="1">
                <a:latin typeface="Cambria" panose="02040503050406030204" pitchFamily="18" charset="0"/>
                <a:ea typeface="Cambria" panose="02040503050406030204" pitchFamily="18" charset="0"/>
              </a:rPr>
              <a:t>prokurimit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publik</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trajton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rrafshin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institucional</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ashtu</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atë</a:t>
            </a:r>
            <a:r>
              <a:rPr lang="en-US" sz="2000" dirty="0">
                <a:latin typeface="Cambria" panose="02040503050406030204" pitchFamily="18" charset="0"/>
                <a:ea typeface="Cambria" panose="02040503050406030204" pitchFamily="18" charset="0"/>
              </a:rPr>
              <a:t> personal.  </a:t>
            </a:r>
            <a:endParaRPr lang="sq-AL" sz="2000" dirty="0" smtClean="0">
              <a:latin typeface="Cambria" panose="02040503050406030204" pitchFamily="18" charset="0"/>
              <a:ea typeface="Cambria" panose="02040503050406030204" pitchFamily="18" charset="0"/>
            </a:endParaRPr>
          </a:p>
          <a:p>
            <a:pPr marL="0" indent="0">
              <a:spcBef>
                <a:spcPts val="0"/>
              </a:spcBef>
              <a:buNone/>
            </a:pPr>
            <a:endParaRPr lang="en-US" sz="2000" dirty="0">
              <a:latin typeface="Cambria" panose="02040503050406030204" pitchFamily="18" charset="0"/>
              <a:ea typeface="Cambria" panose="02040503050406030204" pitchFamily="18" charset="0"/>
            </a:endParaRPr>
          </a:p>
          <a:p>
            <a:pPr marL="0" indent="0">
              <a:spcBef>
                <a:spcPts val="0"/>
              </a:spcBef>
              <a:buNone/>
            </a:pPr>
            <a:r>
              <a:rPr lang="en-US" sz="2000" b="1" dirty="0" smtClean="0">
                <a:latin typeface="Cambria" panose="02040503050406030204" pitchFamily="18" charset="0"/>
                <a:ea typeface="Cambria" panose="02040503050406030204" pitchFamily="18" charset="0"/>
              </a:rPr>
              <a:t>K</a:t>
            </a:r>
            <a:r>
              <a:rPr lang="sq-AL" sz="2000" b="1" dirty="0" smtClean="0">
                <a:latin typeface="Cambria" panose="02040503050406030204" pitchFamily="18" charset="0"/>
                <a:ea typeface="Cambria" panose="02040503050406030204" pitchFamily="18" charset="0"/>
              </a:rPr>
              <a:t>onflikti</a:t>
            </a:r>
            <a:r>
              <a:rPr lang="en-US" sz="2000" b="1" dirty="0" smtClean="0">
                <a:latin typeface="Cambria" panose="02040503050406030204" pitchFamily="18" charset="0"/>
                <a:ea typeface="Cambria" panose="02040503050406030204" pitchFamily="18" charset="0"/>
              </a:rPr>
              <a:t> i </a:t>
            </a:r>
            <a:r>
              <a:rPr lang="en-US" sz="2000" b="1" dirty="0" err="1">
                <a:latin typeface="Cambria" panose="02040503050406030204" pitchFamily="18" charset="0"/>
                <a:ea typeface="Cambria" panose="02040503050406030204" pitchFamily="18" charset="0"/>
              </a:rPr>
              <a:t>I</a:t>
            </a:r>
            <a:r>
              <a:rPr lang="en-US" sz="2000" b="1" dirty="0" err="1" smtClean="0">
                <a:latin typeface="Cambria" panose="02040503050406030204" pitchFamily="18" charset="0"/>
                <a:ea typeface="Cambria" panose="02040503050406030204" pitchFamily="18" charset="0"/>
              </a:rPr>
              <a:t>nteresit</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në</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rrafshin</a:t>
            </a:r>
            <a:r>
              <a:rPr lang="en-US" sz="2000" b="1"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"institucional":</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lvl="0">
              <a:spcBef>
                <a:spcPts val="0"/>
              </a:spcBef>
            </a:pPr>
            <a:r>
              <a:rPr lang="sq-AL" sz="2000" dirty="0">
                <a:latin typeface="Cambria" panose="02040503050406030204" pitchFamily="18" charset="0"/>
                <a:ea typeface="Cambria" panose="02040503050406030204" pitchFamily="18" charset="0"/>
              </a:rPr>
              <a:t>Qëllime te ndryshme te zyrës / departamentit publik dhe shtetit për shkak të keqkuptimeve apo formulimeve te pasakta / paqarta te detyrave të departamenteve</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spcBef>
                <a:spcPts val="0"/>
              </a:spcBef>
            </a:pPr>
            <a:r>
              <a:rPr lang="de-DE" sz="2000" dirty="0">
                <a:latin typeface="Cambria" panose="02040503050406030204" pitchFamily="18" charset="0"/>
                <a:ea typeface="Cambria" panose="02040503050406030204" pitchFamily="18" charset="0"/>
              </a:rPr>
              <a:t>Mungesa e rregulloreve për të zgjidhur konfliktet e reja të interesit</a:t>
            </a:r>
            <a:r>
              <a:rPr lang="de-DE"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lvl="0">
              <a:spcBef>
                <a:spcPts val="0"/>
              </a:spcBef>
            </a:pPr>
            <a:r>
              <a:rPr lang="sq-AL" sz="2000" dirty="0">
                <a:latin typeface="Cambria" panose="02040503050406030204" pitchFamily="18" charset="0"/>
                <a:ea typeface="Cambria" panose="02040503050406030204" pitchFamily="18" charset="0"/>
              </a:rPr>
              <a:t>Planet afatshkurtra te organizatës mbizotërojnë mbi ato afatgjata.</a:t>
            </a:r>
            <a:endParaRPr lang="en-US" sz="2000" dirty="0">
              <a:latin typeface="Cambria" panose="02040503050406030204" pitchFamily="18" charset="0"/>
              <a:ea typeface="Cambria" panose="02040503050406030204" pitchFamily="18" charset="0"/>
            </a:endParaRPr>
          </a:p>
          <a:p>
            <a:pPr lvl="0">
              <a:spcBef>
                <a:spcPts val="0"/>
              </a:spcBef>
            </a:pPr>
            <a:r>
              <a:rPr lang="sq-AL" sz="2000" dirty="0">
                <a:latin typeface="Cambria" panose="02040503050406030204" pitchFamily="18" charset="0"/>
                <a:ea typeface="Cambria" panose="02040503050406030204" pitchFamily="18" charset="0"/>
              </a:rPr>
              <a:t>Korniza legjislative, monitorimi dhe sistemet e auditivit jo te përkryera</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marL="0" lvl="0" indent="0">
              <a:spcBef>
                <a:spcPts val="0"/>
              </a:spcBef>
              <a:buNone/>
            </a:pPr>
            <a:endParaRPr lang="sq-AL" sz="2000" dirty="0" smtClean="0">
              <a:latin typeface="Cambria" panose="02040503050406030204" pitchFamily="18" charset="0"/>
              <a:ea typeface="Cambria" panose="02040503050406030204" pitchFamily="18" charset="0"/>
            </a:endParaRPr>
          </a:p>
          <a:p>
            <a:pPr marL="0" lvl="0" indent="0">
              <a:spcBef>
                <a:spcPts val="0"/>
              </a:spcBef>
              <a:buNone/>
            </a:pPr>
            <a:r>
              <a:rPr lang="en-US" sz="2000" b="1" dirty="0" smtClean="0">
                <a:latin typeface="Cambria" panose="02040503050406030204" pitchFamily="18" charset="0"/>
                <a:ea typeface="Cambria" panose="02040503050406030204" pitchFamily="18" charset="0"/>
              </a:rPr>
              <a:t>K</a:t>
            </a:r>
            <a:r>
              <a:rPr lang="sq-AL" sz="2000" b="1" dirty="0" smtClean="0">
                <a:latin typeface="Cambria" panose="02040503050406030204" pitchFamily="18" charset="0"/>
                <a:ea typeface="Cambria" panose="02040503050406030204" pitchFamily="18" charset="0"/>
              </a:rPr>
              <a:t>onflikt</a:t>
            </a:r>
            <a:r>
              <a:rPr lang="en-US" sz="2000" b="1" dirty="0" smtClean="0">
                <a:latin typeface="Cambria" panose="02040503050406030204" pitchFamily="18" charset="0"/>
                <a:ea typeface="Cambria" panose="02040503050406030204" pitchFamily="18" charset="0"/>
              </a:rPr>
              <a:t>i </a:t>
            </a:r>
            <a:r>
              <a:rPr lang="en-US" sz="2000" b="1" dirty="0" err="1">
                <a:latin typeface="Cambria" panose="02040503050406030204" pitchFamily="18" charset="0"/>
                <a:ea typeface="Cambria" panose="02040503050406030204" pitchFamily="18" charset="0"/>
              </a:rPr>
              <a:t>i</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Interesit</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në</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rrafshin</a:t>
            </a:r>
            <a:r>
              <a:rPr lang="en-US" sz="2000" b="1"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"personal</a:t>
            </a:r>
            <a:r>
              <a:rPr lang="sq-AL" sz="2000" b="1"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lvl="0">
              <a:spcBef>
                <a:spcPts val="0"/>
              </a:spcBef>
            </a:pPr>
            <a:r>
              <a:rPr lang="de-DE" sz="2000" dirty="0">
                <a:latin typeface="Cambria" panose="02040503050406030204" pitchFamily="18" charset="0"/>
                <a:ea typeface="Cambria" panose="02040503050406030204" pitchFamily="18" charset="0"/>
              </a:rPr>
              <a:t>Mungesa e transparencës me qellim.</a:t>
            </a:r>
            <a:endParaRPr lang="en-US" sz="2000" dirty="0">
              <a:latin typeface="Cambria" panose="02040503050406030204" pitchFamily="18" charset="0"/>
              <a:ea typeface="Cambria" panose="02040503050406030204" pitchFamily="18" charset="0"/>
            </a:endParaRPr>
          </a:p>
          <a:p>
            <a:pPr lvl="0">
              <a:spcBef>
                <a:spcPts val="0"/>
              </a:spcBef>
            </a:pPr>
            <a:r>
              <a:rPr lang="de-DE" sz="2000" dirty="0">
                <a:latin typeface="Cambria" panose="02040503050406030204" pitchFamily="18" charset="0"/>
                <a:ea typeface="Cambria" panose="02040503050406030204" pitchFamily="18" charset="0"/>
              </a:rPr>
              <a:t>Disa funksione zyrtare përfshijnë marrjen e vendimeve bazuar në vlerësimet subjektive (personale).</a:t>
            </a:r>
            <a:endParaRPr lang="en-US" sz="2000" dirty="0">
              <a:latin typeface="Cambria" panose="02040503050406030204" pitchFamily="18" charset="0"/>
              <a:ea typeface="Cambria" panose="02040503050406030204" pitchFamily="18" charset="0"/>
            </a:endParaRPr>
          </a:p>
          <a:p>
            <a:pPr lvl="0">
              <a:spcBef>
                <a:spcPts val="0"/>
              </a:spcBef>
            </a:pPr>
            <a:r>
              <a:rPr lang="de-DE" sz="2000" dirty="0">
                <a:latin typeface="Cambria" panose="02040503050406030204" pitchFamily="18" charset="0"/>
                <a:ea typeface="Cambria" panose="02040503050406030204" pitchFamily="18" charset="0"/>
              </a:rPr>
              <a:t>Mungesa e llogaridhenies, monitorimit dhe sistemit te auditimit</a:t>
            </a:r>
            <a:r>
              <a:rPr lang="de-DE" sz="2000" dirty="0" smtClean="0">
                <a:latin typeface="Cambria" panose="02040503050406030204" pitchFamily="18" charset="0"/>
                <a:ea typeface="Cambria" panose="02040503050406030204" pitchFamily="18" charset="0"/>
              </a:rPr>
              <a:t>.</a:t>
            </a:r>
          </a:p>
          <a:p>
            <a:pPr lvl="0">
              <a:spcBef>
                <a:spcPts val="0"/>
              </a:spcBef>
            </a:pPr>
            <a:r>
              <a:rPr lang="de-DE" sz="2000" dirty="0" smtClean="0">
                <a:latin typeface="Cambria" panose="02040503050406030204" pitchFamily="18" charset="0"/>
                <a:ea typeface="Cambria" panose="02040503050406030204" pitchFamily="18" charset="0"/>
              </a:rPr>
              <a:t>Prioriteti i punes private duke neglizhuar punen ne institucion</a:t>
            </a:r>
            <a:r>
              <a:rPr lang="sq-AL"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marL="0" indent="0">
              <a:buNone/>
            </a:pPr>
            <a:r>
              <a:rPr lang="en-US" sz="2400" dirty="0">
                <a:latin typeface="Cambria" panose="02040503050406030204" pitchFamily="18" charset="0"/>
                <a:ea typeface="Cambria" panose="02040503050406030204" pitchFamily="18" charset="0"/>
              </a:rPr>
              <a:t> </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9498254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31181" cy="9144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Konflikti i Interesit</a:t>
            </a:r>
            <a:r>
              <a:rPr lang="en-US" sz="2400" b="1" dirty="0">
                <a:solidFill>
                  <a:srgbClr val="002060"/>
                </a:solidFill>
                <a:latin typeface="Cambria" panose="02040503050406030204" pitchFamily="18" charset="0"/>
                <a:ea typeface="Cambria" panose="02040503050406030204" pitchFamily="18" charset="0"/>
              </a:rPr>
              <a:t> me LPP</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31182" cy="5287963"/>
          </a:xfrm>
        </p:spPr>
        <p:txBody>
          <a:bodyPr>
            <a:normAutofit/>
          </a:bodyPr>
          <a:lstStyle/>
          <a:p>
            <a:r>
              <a:rPr lang="sq-AL" sz="2400" dirty="0">
                <a:latin typeface="Cambria" panose="02040503050406030204" pitchFamily="18" charset="0"/>
                <a:ea typeface="Cambria" panose="02040503050406030204" pitchFamily="18" charset="0"/>
              </a:rPr>
              <a:t>Zyrtarët e prokurimit do të sillen në çdo kohë në pajtim me përgjegjësitë e postit të tyre dhe do të kenë kujdes të veçantë se sjellja e tyre nuk do të ketë efekt të dëmshëm për organizatën e tyre, që rrjedh nga konflikti mes interesave të tyre dhe interesave të organizatës.</a:t>
            </a:r>
          </a:p>
          <a:p>
            <a:r>
              <a:rPr lang="sq-AL" sz="2400" dirty="0">
                <a:latin typeface="Cambria" panose="02040503050406030204" pitchFamily="18" charset="0"/>
                <a:ea typeface="Cambria" panose="02040503050406030204" pitchFamily="18" charset="0"/>
              </a:rPr>
              <a:t>Janë tri pika të caktuara të një procedure të prokurimit publik, ku mund te lind konflikti i interesit</a:t>
            </a:r>
            <a:r>
              <a:rPr lang="sq-AL" sz="2400" dirty="0" smtClean="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brenda autoritetit kontraktue</a:t>
            </a:r>
            <a:endParaRPr lang="sq-AL" sz="2400" dirty="0">
              <a:latin typeface="Cambria" panose="02040503050406030204" pitchFamily="18" charset="0"/>
              <a:ea typeface="Cambria" panose="02040503050406030204" pitchFamily="18" charset="0"/>
            </a:endParaRPr>
          </a:p>
          <a:p>
            <a:pPr lvl="0"/>
            <a:r>
              <a:rPr lang="de-DE" sz="2400" dirty="0" smtClean="0">
                <a:latin typeface="Cambria" panose="02040503050406030204" pitchFamily="18" charset="0"/>
                <a:ea typeface="Cambria" panose="02040503050406030204" pitchFamily="18" charset="0"/>
              </a:rPr>
              <a:t>ndërmjet </a:t>
            </a:r>
            <a:r>
              <a:rPr lang="de-DE" sz="2400" dirty="0">
                <a:latin typeface="Cambria" panose="02040503050406030204" pitchFamily="18" charset="0"/>
                <a:ea typeface="Cambria" panose="02040503050406030204" pitchFamily="18" charset="0"/>
              </a:rPr>
              <a:t>autoritetit kontraktues dhe tenderuesit</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mes atij qe ka përgatitur specifikimet teknike / dokumentet e tjera mbështetëse dhe tenderuesit</a:t>
            </a:r>
            <a:endParaRPr lang="sq-AL" sz="2400" dirty="0">
              <a:latin typeface="Cambria" panose="02040503050406030204" pitchFamily="18" charset="0"/>
              <a:ea typeface="Cambria" panose="02040503050406030204" pitchFamily="18" charset="0"/>
            </a:endParaRPr>
          </a:p>
          <a:p>
            <a:pPr marL="0" indent="0">
              <a:buNone/>
            </a:pPr>
            <a:r>
              <a:rPr lang="sq-AL" sz="2400" dirty="0">
                <a:latin typeface="Cambria" panose="02040503050406030204" pitchFamily="18" charset="0"/>
                <a:ea typeface="Cambria" panose="02040503050406030204" pitchFamily="18" charset="0"/>
              </a:rPr>
              <a:t> </a:t>
            </a:r>
          </a:p>
          <a:p>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5688577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2400" b="1" dirty="0" err="1" smtClean="0">
                <a:solidFill>
                  <a:schemeClr val="accent1">
                    <a:lumMod val="75000"/>
                  </a:schemeClr>
                </a:solidFill>
                <a:latin typeface="Cambria" panose="02040503050406030204" pitchFamily="18" charset="0"/>
                <a:ea typeface="Cambria" panose="02040503050406030204" pitchFamily="18" charset="0"/>
              </a:rPr>
              <a:t>Shmangia</a:t>
            </a:r>
            <a:r>
              <a:rPr lang="en-US" sz="2400" b="1" dirty="0" smtClean="0">
                <a:solidFill>
                  <a:schemeClr val="accent1">
                    <a:lumMod val="75000"/>
                  </a:schemeClr>
                </a:solidFill>
                <a:latin typeface="Cambria" panose="02040503050406030204" pitchFamily="18" charset="0"/>
                <a:ea typeface="Cambria" panose="02040503050406030204" pitchFamily="18" charset="0"/>
              </a:rPr>
              <a:t> e </a:t>
            </a:r>
            <a:r>
              <a:rPr lang="en-US" sz="2400" b="1" dirty="0" err="1" smtClean="0">
                <a:solidFill>
                  <a:schemeClr val="accent1">
                    <a:lumMod val="75000"/>
                  </a:schemeClr>
                </a:solidFill>
                <a:latin typeface="Cambria" panose="02040503050406030204" pitchFamily="18" charset="0"/>
                <a:ea typeface="Cambria" panose="02040503050406030204" pitchFamily="18" charset="0"/>
              </a:rPr>
              <a:t>Konfliktit</a:t>
            </a:r>
            <a:r>
              <a:rPr lang="en-US" sz="2400" b="1" dirty="0" smtClean="0">
                <a:solidFill>
                  <a:schemeClr val="accent1">
                    <a:lumMod val="75000"/>
                  </a:schemeClr>
                </a:solidFill>
                <a:latin typeface="Cambria" panose="02040503050406030204" pitchFamily="18" charset="0"/>
                <a:ea typeface="Cambria" panose="02040503050406030204" pitchFamily="18" charset="0"/>
              </a:rPr>
              <a:t> </a:t>
            </a:r>
            <a:r>
              <a:rPr lang="en-US" sz="2400" b="1" dirty="0" err="1" smtClean="0">
                <a:solidFill>
                  <a:schemeClr val="accent1">
                    <a:lumMod val="75000"/>
                  </a:schemeClr>
                </a:solidFill>
                <a:latin typeface="Cambria" panose="02040503050406030204" pitchFamily="18" charset="0"/>
                <a:ea typeface="Cambria" panose="02040503050406030204" pitchFamily="18" charset="0"/>
              </a:rPr>
              <a:t>të</a:t>
            </a:r>
            <a:r>
              <a:rPr lang="en-US" sz="2400" b="1" dirty="0" smtClean="0">
                <a:solidFill>
                  <a:schemeClr val="accent1">
                    <a:lumMod val="75000"/>
                  </a:schemeClr>
                </a:solidFill>
                <a:latin typeface="Cambria" panose="02040503050406030204" pitchFamily="18" charset="0"/>
                <a:ea typeface="Cambria" panose="02040503050406030204" pitchFamily="18" charset="0"/>
              </a:rPr>
              <a:t> </a:t>
            </a:r>
            <a:r>
              <a:rPr lang="en-US" sz="2400" b="1" dirty="0" err="1" smtClean="0">
                <a:solidFill>
                  <a:schemeClr val="accent1">
                    <a:lumMod val="75000"/>
                  </a:schemeClr>
                </a:solidFill>
                <a:latin typeface="Cambria" panose="02040503050406030204" pitchFamily="18" charset="0"/>
                <a:ea typeface="Cambria" panose="02040503050406030204" pitchFamily="18" charset="0"/>
              </a:rPr>
              <a:t>Interesit</a:t>
            </a: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76200" y="762000"/>
            <a:ext cx="9220200" cy="6096000"/>
          </a:xfrm>
        </p:spPr>
        <p:txBody>
          <a:bodyPr>
            <a:normAutofit fontScale="92500" lnSpcReduction="10000"/>
          </a:bodyPr>
          <a:lstStyle/>
          <a:p>
            <a:pPr marL="0" indent="0">
              <a:buNone/>
            </a:pPr>
            <a:r>
              <a:rPr lang="sq-AL" sz="2400" dirty="0">
                <a:latin typeface="Cambria" panose="02040503050406030204" pitchFamily="18" charset="0"/>
                <a:ea typeface="Cambria" panose="02040503050406030204" pitchFamily="18" charset="0"/>
              </a:rPr>
              <a:t>Nëse individi beson se ai ose ajo mund të kenë një konflikt interesi, atëherë individi duhet që menjëherë dhe plotësisht t’ia sqarojë këtë konflikt ndonjë zyrtari më të lartë në organizatë. Personi do të përmbahet nga pjesëmarrja në çfarëdo mënyre në çështjen me të cilën lidhet konflikti, derisa çështja e konfliktit të mos jetë e </a:t>
            </a:r>
            <a:r>
              <a:rPr lang="sq-AL" sz="2400" dirty="0" smtClean="0">
                <a:latin typeface="Cambria" panose="02040503050406030204" pitchFamily="18" charset="0"/>
                <a:ea typeface="Cambria" panose="02040503050406030204" pitchFamily="18" charset="0"/>
              </a:rPr>
              <a:t>zgjidhur</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marL="0" indent="0">
              <a:buNone/>
            </a:pPr>
            <a:r>
              <a:rPr lang="sq-AL" sz="2400" dirty="0"/>
              <a:t>Flamuj të kuq" </a:t>
            </a:r>
            <a:r>
              <a:rPr lang="sq-AL" sz="2400" dirty="0" smtClean="0"/>
              <a:t>për </a:t>
            </a:r>
            <a:r>
              <a:rPr lang="sq-AL" sz="2400" dirty="0"/>
              <a:t>sjellje </a:t>
            </a:r>
            <a:r>
              <a:rPr lang="sq-AL" sz="2400" dirty="0" err="1"/>
              <a:t>joetike</a:t>
            </a:r>
            <a:r>
              <a:rPr lang="sq-AL" sz="2400" dirty="0"/>
              <a:t> </a:t>
            </a:r>
            <a:r>
              <a:rPr lang="sq-AL" sz="2400" dirty="0" smtClean="0"/>
              <a:t>mund </a:t>
            </a:r>
            <a:r>
              <a:rPr lang="sq-AL" sz="2400" dirty="0"/>
              <a:t>të tregojnë ose të paralajmërojnë praktika jo-etike. </a:t>
            </a:r>
            <a:endParaRPr lang="sq-AL" sz="2400" dirty="0" smtClean="0"/>
          </a:p>
          <a:p>
            <a:pPr marL="0" indent="0">
              <a:buNone/>
            </a:pPr>
            <a:r>
              <a:rPr lang="sq-AL" sz="2400" dirty="0" smtClean="0"/>
              <a:t>Përfshin disa nga këto shenja te mëposhtme:</a:t>
            </a:r>
          </a:p>
          <a:p>
            <a:pPr marL="0" indent="0">
              <a:buNone/>
            </a:pPr>
            <a:endParaRPr lang="sq-AL" sz="2400" dirty="0"/>
          </a:p>
          <a:p>
            <a:pPr lvl="0"/>
            <a:r>
              <a:rPr lang="de-DE" sz="2400" dirty="0"/>
              <a:t>shmangie nga procedurat e duhura;</a:t>
            </a:r>
            <a:endParaRPr lang="sq-AL" sz="2400" dirty="0"/>
          </a:p>
          <a:p>
            <a:pPr lvl="0"/>
            <a:r>
              <a:rPr lang="de-DE" sz="2400" dirty="0"/>
              <a:t>ngarkimi i tepërt nga ana e operatorit ekonomik, p.sh. faturimi i punëve të papërfunduara ose angazhime përtej kontratës;</a:t>
            </a:r>
            <a:endParaRPr lang="sq-AL" sz="2400" dirty="0"/>
          </a:p>
          <a:p>
            <a:pPr lvl="0"/>
            <a:r>
              <a:rPr lang="de-DE" sz="2400" dirty="0"/>
              <a:t>mbajtja e dobet e regjistrit;</a:t>
            </a:r>
            <a:endParaRPr lang="sq-AL" sz="2400" dirty="0"/>
          </a:p>
          <a:p>
            <a:pPr lvl="0"/>
            <a:r>
              <a:rPr lang="de-DE" sz="2400" dirty="0"/>
              <a:t>humbja e dokumentacionit;</a:t>
            </a:r>
            <a:endParaRPr lang="sq-AL" sz="2400" dirty="0"/>
          </a:p>
          <a:p>
            <a:pPr lvl="0"/>
            <a:r>
              <a:rPr lang="de-DE" sz="2400" dirty="0"/>
              <a:t>ndarja e detyrave e dobet ose aspak; kontrolli i dobët (për shembull, vetëm një person nënshkruan një kontratë pa metodën e nënshkrimit të dyfishtë apo "parimit katër sy);</a:t>
            </a:r>
            <a:endParaRPr lang="sq-AL" sz="2400" dirty="0"/>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0328738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2800" b="1" dirty="0" err="1">
                <a:solidFill>
                  <a:schemeClr val="accent1">
                    <a:lumMod val="75000"/>
                  </a:schemeClr>
                </a:solidFill>
                <a:latin typeface="Cambria" panose="02040503050406030204" pitchFamily="18" charset="0"/>
                <a:ea typeface="Cambria" panose="02040503050406030204" pitchFamily="18" charset="0"/>
              </a:rPr>
              <a:t>Shmangia</a:t>
            </a:r>
            <a:r>
              <a:rPr lang="en-US" sz="2800" b="1" dirty="0">
                <a:solidFill>
                  <a:schemeClr val="accent1">
                    <a:lumMod val="75000"/>
                  </a:schemeClr>
                </a:solidFill>
                <a:latin typeface="Cambria" panose="02040503050406030204" pitchFamily="18" charset="0"/>
                <a:ea typeface="Cambria" panose="02040503050406030204" pitchFamily="18" charset="0"/>
              </a:rPr>
              <a:t> e </a:t>
            </a:r>
            <a:r>
              <a:rPr lang="en-US" sz="2800" b="1" dirty="0" err="1">
                <a:solidFill>
                  <a:schemeClr val="accent1">
                    <a:lumMod val="75000"/>
                  </a:schemeClr>
                </a:solidFill>
                <a:latin typeface="Cambria" panose="02040503050406030204" pitchFamily="18" charset="0"/>
                <a:ea typeface="Cambria" panose="02040503050406030204" pitchFamily="18" charset="0"/>
              </a:rPr>
              <a:t>Konfliktit</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të</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Interesit</a:t>
            </a:r>
            <a:endParaRPr lang="sq-AL" sz="2800" dirty="0"/>
          </a:p>
        </p:txBody>
      </p:sp>
      <p:sp>
        <p:nvSpPr>
          <p:cNvPr id="3" name="Content Placeholder 2"/>
          <p:cNvSpPr>
            <a:spLocks noGrp="1"/>
          </p:cNvSpPr>
          <p:nvPr>
            <p:ph idx="1"/>
          </p:nvPr>
        </p:nvSpPr>
        <p:spPr>
          <a:xfrm>
            <a:off x="0" y="685800"/>
            <a:ext cx="9144000" cy="6096000"/>
          </a:xfrm>
        </p:spPr>
        <p:txBody>
          <a:bodyPr>
            <a:normAutofit lnSpcReduction="10000"/>
          </a:bodyPr>
          <a:lstStyle/>
          <a:p>
            <a:pPr lvl="0"/>
            <a:r>
              <a:rPr lang="de-DE" sz="2400" dirty="0" smtClean="0">
                <a:latin typeface="Cambria" panose="02040503050406030204" pitchFamily="18" charset="0"/>
                <a:ea typeface="Cambria" panose="02040503050406030204" pitchFamily="18" charset="0"/>
              </a:rPr>
              <a:t>rezistenca </a:t>
            </a:r>
            <a:r>
              <a:rPr lang="de-DE" sz="2400" dirty="0">
                <a:latin typeface="Cambria" panose="02040503050406030204" pitchFamily="18" charset="0"/>
                <a:ea typeface="Cambria" panose="02040503050406030204" pitchFamily="18" charset="0"/>
              </a:rPr>
              <a:t>ndaj auditimit;</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ngurrimi për të deleguar;</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fshehtësia e tepruar;</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stili diktatorial i menaxhimit;</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takimet e panevojshme me operatorët ekonomik;</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mos lejimi i stafit tjetër për t'u marrë me Operatorët e caktuar Ekonomik;</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themelimi i ngurrimit te hyrjes se furnizuesve ne tenderimet konkurruese;</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vetëm një operator ekonomik është ofruesi në një fushë të caktuar për një periudhë të zgjatur vitesh; </a:t>
            </a:r>
            <a:endParaRPr lang="sq-AL" sz="2400" dirty="0" smtClean="0">
              <a:latin typeface="Cambria" panose="02040503050406030204" pitchFamily="18" charset="0"/>
              <a:ea typeface="Cambria" panose="02040503050406030204" pitchFamily="18" charset="0"/>
            </a:endParaRPr>
          </a:p>
          <a:p>
            <a:pPr marL="0" lvl="0" indent="0">
              <a:buNone/>
            </a:pPr>
            <a:endParaRPr lang="sq-AL" sz="2400" dirty="0" smtClean="0">
              <a:latin typeface="Cambria" panose="02040503050406030204" pitchFamily="18" charset="0"/>
              <a:ea typeface="Cambria" panose="02040503050406030204" pitchFamily="18" charset="0"/>
            </a:endParaRPr>
          </a:p>
          <a:p>
            <a:pPr marL="0" lvl="0" indent="0">
              <a:buNone/>
            </a:pPr>
            <a:endParaRPr lang="sq-AL" sz="2400" dirty="0" smtClean="0">
              <a:latin typeface="Cambria" panose="02040503050406030204" pitchFamily="18" charset="0"/>
              <a:ea typeface="Cambria" panose="02040503050406030204" pitchFamily="18" charset="0"/>
            </a:endParaRPr>
          </a:p>
          <a:p>
            <a:pPr marL="0" lvl="0" indent="0">
              <a:buNone/>
            </a:pPr>
            <a:r>
              <a:rPr lang="sq-AL" sz="2400" dirty="0" smtClean="0"/>
              <a:t>Ndërveprimi </a:t>
            </a:r>
            <a:r>
              <a:rPr lang="sq-AL" sz="2400" dirty="0"/>
              <a:t>me Operatorët Ekonomikë duhet të respektojë rregullat dhe parimet etike, ku zyrtarët e prokurimit duhet</a:t>
            </a:r>
            <a:r>
              <a:rPr lang="sq-AL" sz="2600" dirty="0"/>
              <a:t>:</a:t>
            </a:r>
          </a:p>
          <a:p>
            <a:pPr marL="0" indent="0">
              <a:buNone/>
            </a:pPr>
            <a:endParaRPr lang="sq-AL" dirty="0"/>
          </a:p>
          <a:p>
            <a:pPr marL="0" indent="0">
              <a:buNone/>
            </a:pPr>
            <a:endParaRPr lang="sq-AL" dirty="0"/>
          </a:p>
          <a:p>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37897024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Ndërveprimi me Operatorët Ekonomikë</a:t>
            </a:r>
          </a:p>
        </p:txBody>
      </p:sp>
      <p:sp>
        <p:nvSpPr>
          <p:cNvPr id="3" name="Content Placeholder 2"/>
          <p:cNvSpPr>
            <a:spLocks noGrp="1"/>
          </p:cNvSpPr>
          <p:nvPr>
            <p:ph idx="1"/>
          </p:nvPr>
        </p:nvSpPr>
        <p:spPr>
          <a:xfrm>
            <a:off x="0" y="838200"/>
            <a:ext cx="9144000" cy="6019800"/>
          </a:xfrm>
        </p:spPr>
        <p:txBody>
          <a:bodyPr>
            <a:normAutofit fontScale="40000" lnSpcReduction="20000"/>
          </a:bodyPr>
          <a:lstStyle/>
          <a:p>
            <a:pPr marL="0" indent="0">
              <a:buNone/>
            </a:pPr>
            <a:r>
              <a:rPr lang="sq-AL" dirty="0"/>
              <a:t> </a:t>
            </a:r>
          </a:p>
          <a:p>
            <a:pPr lvl="0"/>
            <a:r>
              <a:rPr lang="de-DE" sz="6000" dirty="0" smtClean="0">
                <a:latin typeface="Cambria" panose="02040503050406030204" pitchFamily="18" charset="0"/>
                <a:ea typeface="Cambria" panose="02040503050406030204" pitchFamily="18" charset="0"/>
              </a:rPr>
              <a:t>Të </a:t>
            </a:r>
            <a:r>
              <a:rPr lang="de-DE" sz="6000" dirty="0">
                <a:latin typeface="Cambria" panose="02040503050406030204" pitchFamily="18" charset="0"/>
                <a:ea typeface="Cambria" panose="02040503050406030204" pitchFamily="18" charset="0"/>
              </a:rPr>
              <a:t>përmbahen nga kërkesa qe operatorët ekonomikë të paguajne për t'u përfshirë në një listë të miratuar ose të preferuar te furnizuesve;</a:t>
            </a:r>
            <a:endParaRPr lang="sq-AL" sz="6000" dirty="0">
              <a:latin typeface="Cambria" panose="02040503050406030204" pitchFamily="18" charset="0"/>
              <a:ea typeface="Cambria" panose="02040503050406030204" pitchFamily="18" charset="0"/>
            </a:endParaRPr>
          </a:p>
          <a:p>
            <a:pPr lvl="0"/>
            <a:r>
              <a:rPr lang="de-DE" sz="6000" dirty="0" smtClean="0">
                <a:latin typeface="Cambria" panose="02040503050406030204" pitchFamily="18" charset="0"/>
                <a:ea typeface="Cambria" panose="02040503050406030204" pitchFamily="18" charset="0"/>
              </a:rPr>
              <a:t>Të </a:t>
            </a:r>
            <a:r>
              <a:rPr lang="de-DE" sz="6000" dirty="0">
                <a:latin typeface="Cambria" panose="02040503050406030204" pitchFamily="18" charset="0"/>
                <a:ea typeface="Cambria" panose="02040503050406030204" pitchFamily="18" charset="0"/>
              </a:rPr>
              <a:t>respektojne drejtësine dhe trajtimin e barabartë gjatë përzgjedhjes së ofertuesve dhe te jene objektiv dhe te drejtë në vendosjen e kritereve të përzgjedhjes ose te dhënies,</a:t>
            </a: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përmbahen nga ushtrimi i ndikimit të paligjshëm, abuzimit te pushtetit apo oportunizmit</a:t>
            </a:r>
            <a:r>
              <a:rPr lang="de-DE" sz="6000" dirty="0" smtClean="0">
                <a:latin typeface="Cambria" panose="02040503050406030204" pitchFamily="18" charset="0"/>
                <a:ea typeface="Cambria" panose="02040503050406030204" pitchFamily="18" charset="0"/>
              </a:rPr>
              <a:t>;</a:t>
            </a:r>
            <a:endParaRPr lang="sq-AL" sz="6000" dirty="0" smtClean="0">
              <a:latin typeface="Cambria" panose="02040503050406030204" pitchFamily="18" charset="0"/>
              <a:ea typeface="Cambria" panose="02040503050406030204" pitchFamily="18" charset="0"/>
            </a:endParaRPr>
          </a:p>
          <a:p>
            <a:pPr marL="0" lvl="0" indent="0">
              <a:buNone/>
            </a:pP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përmbahen nga draftimi i  termave te referencës ose specifikimeve teknike të cilat mund të shpien në dhënien e privilegjitose avantazhit të padrejtë konkurruese të cilido ofertues i mundshëm.</a:t>
            </a:r>
            <a:endParaRPr lang="sq-AL" sz="6000" dirty="0">
              <a:latin typeface="Cambria" panose="02040503050406030204" pitchFamily="18" charset="0"/>
              <a:ea typeface="Cambria" panose="02040503050406030204" pitchFamily="18" charset="0"/>
            </a:endParaRPr>
          </a:p>
          <a:p>
            <a:pPr lvl="0"/>
            <a:r>
              <a:rPr lang="de-DE" sz="6000" dirty="0" smtClean="0">
                <a:latin typeface="Cambria" panose="02040503050406030204" pitchFamily="18" charset="0"/>
                <a:ea typeface="Cambria" panose="02040503050406030204" pitchFamily="18" charset="0"/>
              </a:rPr>
              <a:t>Të </a:t>
            </a:r>
            <a:r>
              <a:rPr lang="de-DE" sz="6000" dirty="0">
                <a:latin typeface="Cambria" panose="02040503050406030204" pitchFamily="18" charset="0"/>
                <a:ea typeface="Cambria" panose="02040503050406030204" pitchFamily="18" charset="0"/>
              </a:rPr>
              <a:t>përmbahen nga takimet zyrtare me kontraktorët jashtë orarit të punës.</a:t>
            </a: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promovojne vlerat e prokurimit publik me operatorët ekonomikë dhe organet profesionale dhe industriale</a:t>
            </a:r>
            <a:r>
              <a:rPr lang="de-DE" sz="6000" dirty="0" smtClean="0">
                <a:latin typeface="Cambria" panose="02040503050406030204" pitchFamily="18" charset="0"/>
                <a:ea typeface="Cambria" panose="02040503050406030204" pitchFamily="18" charset="0"/>
              </a:rPr>
              <a:t>;</a:t>
            </a:r>
            <a:endParaRPr lang="sq-AL" sz="6000" dirty="0" smtClean="0">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453109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2400" b="1" dirty="0" err="1" smtClean="0">
                <a:solidFill>
                  <a:schemeClr val="accent1">
                    <a:lumMod val="75000"/>
                  </a:schemeClr>
                </a:solidFill>
                <a:latin typeface="Cambria" panose="02040503050406030204" pitchFamily="18" charset="0"/>
                <a:ea typeface="Cambria" panose="02040503050406030204" pitchFamily="18" charset="0"/>
              </a:rPr>
              <a:t>Konflikti</a:t>
            </a:r>
            <a:r>
              <a:rPr lang="en-US" sz="2400" b="1" dirty="0" smtClean="0">
                <a:solidFill>
                  <a:schemeClr val="accent1">
                    <a:lumMod val="75000"/>
                  </a:schemeClr>
                </a:solidFill>
                <a:latin typeface="Cambria" panose="02040503050406030204" pitchFamily="18" charset="0"/>
                <a:ea typeface="Cambria" panose="02040503050406030204" pitchFamily="18" charset="0"/>
              </a:rPr>
              <a:t> i </a:t>
            </a:r>
            <a:r>
              <a:rPr lang="en-US" sz="2400" b="1" dirty="0" err="1" smtClean="0">
                <a:solidFill>
                  <a:schemeClr val="accent1">
                    <a:lumMod val="75000"/>
                  </a:schemeClr>
                </a:solidFill>
                <a:latin typeface="Cambria" panose="02040503050406030204" pitchFamily="18" charset="0"/>
                <a:ea typeface="Cambria" panose="02040503050406030204" pitchFamily="18" charset="0"/>
              </a:rPr>
              <a:t>Interesit</a:t>
            </a:r>
            <a:r>
              <a:rPr lang="en-US" sz="2400" b="1" dirty="0" smtClean="0">
                <a:solidFill>
                  <a:schemeClr val="accent1">
                    <a:lumMod val="75000"/>
                  </a:schemeClr>
                </a:solidFill>
                <a:latin typeface="Cambria" panose="02040503050406030204" pitchFamily="18" charset="0"/>
                <a:ea typeface="Cambria" panose="02040503050406030204" pitchFamily="18" charset="0"/>
              </a:rPr>
              <a:t> me </a:t>
            </a:r>
            <a:r>
              <a:rPr lang="en-US" sz="2400" b="1" dirty="0" err="1" smtClean="0">
                <a:solidFill>
                  <a:schemeClr val="accent1">
                    <a:lumMod val="75000"/>
                  </a:schemeClr>
                </a:solidFill>
                <a:latin typeface="Cambria" panose="02040503050406030204" pitchFamily="18" charset="0"/>
                <a:ea typeface="Cambria" panose="02040503050406030204" pitchFamily="18" charset="0"/>
              </a:rPr>
              <a:t>Kodin</a:t>
            </a:r>
            <a:r>
              <a:rPr lang="en-US" sz="2400" b="1" dirty="0" smtClean="0">
                <a:solidFill>
                  <a:schemeClr val="accent1">
                    <a:lumMod val="75000"/>
                  </a:schemeClr>
                </a:solidFill>
                <a:latin typeface="Cambria" panose="02040503050406030204" pitchFamily="18" charset="0"/>
                <a:ea typeface="Cambria" panose="02040503050406030204" pitchFamily="18" charset="0"/>
              </a:rPr>
              <a:t> Penal</a:t>
            </a:r>
            <a:endParaRPr lang="sq-AL"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031625"/>
          </a:xfrm>
        </p:spPr>
        <p:txBody>
          <a:bodyPr>
            <a:normAutofit fontScale="85000" lnSpcReduction="20000"/>
          </a:bodyPr>
          <a:lstStyle/>
          <a:p>
            <a:pPr algn="just">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endParaRPr>
          </a:p>
          <a:p>
            <a:pPr lvl="0"/>
            <a:r>
              <a:rPr lang="sq-AL" sz="3100" dirty="0">
                <a:latin typeface="Cambria" panose="02040503050406030204" pitchFamily="18" charset="0"/>
                <a:ea typeface="Cambria" panose="02040503050406030204" pitchFamily="18" charset="0"/>
              </a:rPr>
              <a:t>Sigurimi se të gjitha pagesat kryhen me kohë. Pagesat e vonuara mund të shkaktojnë që kompania të përballet me probleme serioze të qarkullimit të kesh-it;</a:t>
            </a:r>
          </a:p>
          <a:p>
            <a:pPr lvl="0"/>
            <a:r>
              <a:rPr lang="sq-AL" sz="3100" dirty="0">
                <a:latin typeface="Cambria" panose="02040503050406030204" pitchFamily="18" charset="0"/>
                <a:ea typeface="Cambria" panose="02040503050406030204" pitchFamily="18" charset="0"/>
              </a:rPr>
              <a:t>Sigurimi që departamenti i prokurimit dhe i  financave janë të vetëdijshëm për këto politika dhe i zbatojnë ato.</a:t>
            </a:r>
          </a:p>
          <a:p>
            <a:pPr algn="just">
              <a:buFont typeface="Wingdings" panose="05000000000000000000" pitchFamily="2" charset="2"/>
              <a:buChar char="§"/>
            </a:pPr>
            <a:r>
              <a:rPr lang="sq-AL" sz="3100" dirty="0" smtClean="0">
                <a:latin typeface="Cambria" panose="02040503050406030204" pitchFamily="18" charset="0"/>
                <a:ea typeface="Cambria" panose="02040503050406030204" pitchFamily="18" charset="0"/>
              </a:rPr>
              <a:t>Me </a:t>
            </a:r>
            <a:r>
              <a:rPr lang="sq-AL" sz="3100" dirty="0">
                <a:latin typeface="Cambria" panose="02040503050406030204" pitchFamily="18" charset="0"/>
                <a:ea typeface="Cambria" panose="02040503050406030204" pitchFamily="18" charset="0"/>
              </a:rPr>
              <a:t>miratimin e Kodit </a:t>
            </a:r>
            <a:r>
              <a:rPr lang="sq-AL" sz="3100" dirty="0" smtClean="0">
                <a:latin typeface="Cambria" panose="02040503050406030204" pitchFamily="18" charset="0"/>
                <a:ea typeface="Cambria" panose="02040503050406030204" pitchFamily="18" charset="0"/>
              </a:rPr>
              <a:t>Penal, </a:t>
            </a:r>
            <a:r>
              <a:rPr lang="sq-AL" sz="3100" dirty="0">
                <a:latin typeface="Cambria" panose="02040503050406030204" pitchFamily="18" charset="0"/>
                <a:ea typeface="Cambria" panose="02040503050406030204" pitchFamily="18" charset="0"/>
              </a:rPr>
              <a:t>konflikti i interesit është paraparë si vepër penale e re. Rrjedhimisht, sipas </a:t>
            </a:r>
            <a:r>
              <a:rPr lang="sq-AL" sz="3100" dirty="0" smtClean="0">
                <a:latin typeface="Cambria" panose="02040503050406030204" pitchFamily="18" charset="0"/>
                <a:ea typeface="Cambria" panose="02040503050406030204" pitchFamily="18" charset="0"/>
              </a:rPr>
              <a:t>kësaj </a:t>
            </a:r>
            <a:r>
              <a:rPr lang="sq-AL" sz="3100" dirty="0">
                <a:latin typeface="Cambria" panose="02040503050406030204" pitchFamily="18" charset="0"/>
                <a:ea typeface="Cambria" panose="02040503050406030204" pitchFamily="18" charset="0"/>
              </a:rPr>
              <a:t>kushdo i cili kryen ndonjë funksion në gjendje të konfliktit të interesit dënohet me gjobë dhe me burgim deri në 3 vjet</a:t>
            </a:r>
            <a:r>
              <a:rPr lang="sq-AL" sz="3100" dirty="0" smtClean="0">
                <a:latin typeface="Cambria" panose="02040503050406030204" pitchFamily="18" charset="0"/>
                <a:ea typeface="Cambria" panose="02040503050406030204" pitchFamily="18" charset="0"/>
              </a:rPr>
              <a:t>.</a:t>
            </a:r>
          </a:p>
          <a:p>
            <a:pPr marL="0" indent="0" algn="just">
              <a:buNone/>
            </a:pPr>
            <a:endParaRPr lang="sq-AL" sz="2400" dirty="0">
              <a:latin typeface="Cambria" panose="02040503050406030204" pitchFamily="18" charset="0"/>
              <a:ea typeface="Cambria" panose="02040503050406030204" pitchFamily="18" charset="0"/>
            </a:endParaRPr>
          </a:p>
          <a:p>
            <a:pPr marL="0" indent="0" algn="just">
              <a:buNone/>
            </a:pPr>
            <a:r>
              <a:rPr lang="sq-AL" sz="2400" dirty="0" smtClean="0">
                <a:latin typeface="Cambria" panose="02040503050406030204" pitchFamily="18" charset="0"/>
                <a:ea typeface="Cambria" panose="02040503050406030204" pitchFamily="18" charset="0"/>
              </a:rPr>
              <a:t>                                                 </a:t>
            </a:r>
          </a:p>
          <a:p>
            <a:pPr marL="0" indent="0" algn="just">
              <a:buNone/>
            </a:pPr>
            <a:endParaRPr lang="sq-AL" sz="2400" dirty="0">
              <a:latin typeface="Cambria" panose="02040503050406030204" pitchFamily="18" charset="0"/>
              <a:ea typeface="Cambria" panose="02040503050406030204" pitchFamily="18" charset="0"/>
            </a:endParaRPr>
          </a:p>
          <a:p>
            <a:pPr marL="0" indent="0" algn="just">
              <a:buNone/>
            </a:pPr>
            <a:endParaRPr lang="sq-AL" sz="2400" dirty="0" smtClean="0">
              <a:latin typeface="Cambria" panose="02040503050406030204" pitchFamily="18" charset="0"/>
              <a:ea typeface="Cambria" panose="02040503050406030204" pitchFamily="18" charset="0"/>
            </a:endParaRPr>
          </a:p>
          <a:p>
            <a:pPr marL="0" indent="0" algn="just">
              <a:buNone/>
            </a:pP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                                                          FUND </a:t>
            </a: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75070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Domosdoshmëria</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për</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integritet</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në</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Institucione</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2060848"/>
            <a:ext cx="9144000" cy="3744416"/>
          </a:xfrm>
        </p:spPr>
        <p:txBody>
          <a:bodyPr>
            <a:normAutofit/>
          </a:bodyPr>
          <a:lstStyle/>
          <a:p>
            <a:pPr>
              <a:buFont typeface="Wingdings" panose="05000000000000000000" pitchFamily="2" charset="2"/>
              <a:buChar char="§"/>
            </a:pPr>
            <a:r>
              <a:rPr lang="en-GB" sz="2400" dirty="0" err="1" smtClean="0">
                <a:latin typeface="Cambria" panose="02040503050406030204" pitchFamily="18" charset="0"/>
                <a:ea typeface="Cambria" panose="02040503050406030204" pitchFamily="18" charset="0"/>
                <a:cs typeface="Arial" pitchFamily="34" charset="0"/>
              </a:rPr>
              <a:t>Është</a:t>
            </a:r>
            <a:r>
              <a:rPr lang="en-GB" sz="2400" dirty="0" smtClean="0">
                <a:latin typeface="Cambria" panose="02040503050406030204" pitchFamily="18" charset="0"/>
                <a:ea typeface="Cambria" panose="02040503050406030204" pitchFamily="18" charset="0"/>
                <a:cs typeface="Arial" pitchFamily="34" charset="0"/>
              </a:rPr>
              <a:t> e </a:t>
            </a:r>
            <a:r>
              <a:rPr lang="en-GB" sz="2400" dirty="0" err="1" smtClean="0">
                <a:latin typeface="Cambria" panose="02040503050406030204" pitchFamily="18" charset="0"/>
                <a:ea typeface="Cambria" panose="02040503050406030204" pitchFamily="18" charset="0"/>
                <a:cs typeface="Arial" pitchFamily="34" charset="0"/>
              </a:rPr>
              <a:t>domosdoshme</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që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integriteti</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të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konsiderohet</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si</a:t>
            </a:r>
            <a:r>
              <a:rPr lang="sq-AL" sz="2400" dirty="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një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normë</a:t>
            </a:r>
            <a:r>
              <a:rPr lang="en-GB" sz="2400" dirty="0" smtClean="0">
                <a:latin typeface="Cambria" panose="02040503050406030204" pitchFamily="18" charset="0"/>
                <a:ea typeface="Cambria" panose="02040503050406030204" pitchFamily="18" charset="0"/>
                <a:cs typeface="Arial" pitchFamily="34" charset="0"/>
              </a:rPr>
              <a:t> e </a:t>
            </a:r>
            <a:r>
              <a:rPr lang="en-GB" sz="2400" dirty="0" err="1" smtClean="0">
                <a:latin typeface="Cambria" panose="02040503050406030204" pitchFamily="18" charset="0"/>
                <a:ea typeface="Cambria" panose="02040503050406030204" pitchFamily="18" charset="0"/>
                <a:cs typeface="Arial" pitchFamily="34" charset="0"/>
              </a:rPr>
              <a:t>vendosur</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dhe</a:t>
            </a:r>
            <a:r>
              <a:rPr lang="en-GB" sz="2400" dirty="0" smtClean="0">
                <a:latin typeface="Cambria" panose="02040503050406030204" pitchFamily="18" charset="0"/>
                <a:ea typeface="Cambria" panose="02040503050406030204" pitchFamily="18" charset="0"/>
                <a:cs typeface="Arial" pitchFamily="34" charset="0"/>
              </a:rPr>
              <a:t> e </a:t>
            </a:r>
            <a:r>
              <a:rPr lang="en-GB" sz="2400" dirty="0" err="1" smtClean="0">
                <a:latin typeface="Cambria" panose="02040503050406030204" pitchFamily="18" charset="0"/>
                <a:ea typeface="Cambria" panose="02040503050406030204" pitchFamily="18" charset="0"/>
                <a:cs typeface="Arial" pitchFamily="34" charset="0"/>
              </a:rPr>
              <a:t>aplikuar</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për</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sigurinë</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brenda</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institucionit</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apo</a:t>
            </a:r>
            <a:r>
              <a:rPr lang="en-GB" sz="2400" dirty="0" smtClean="0">
                <a:latin typeface="Cambria" panose="02040503050406030204" pitchFamily="18" charset="0"/>
                <a:ea typeface="Cambria" panose="02040503050406030204" pitchFamily="18" charset="0"/>
                <a:cs typeface="Arial" pitchFamily="34" charset="0"/>
              </a:rPr>
              <a:t> </a:t>
            </a:r>
            <a:r>
              <a:rPr lang="en-GB" sz="2400" dirty="0" err="1" smtClean="0">
                <a:latin typeface="Cambria" panose="02040503050406030204" pitchFamily="18" charset="0"/>
                <a:ea typeface="Cambria" panose="02040503050406030204" pitchFamily="18" charset="0"/>
                <a:cs typeface="Arial" pitchFamily="34" charset="0"/>
              </a:rPr>
              <a:t>organizatës</a:t>
            </a:r>
            <a:r>
              <a:rPr lang="en-GB" sz="2400" dirty="0" smtClean="0">
                <a:latin typeface="Cambria" panose="02040503050406030204" pitchFamily="18" charset="0"/>
                <a:ea typeface="Cambria" panose="02040503050406030204" pitchFamily="18" charset="0"/>
                <a:cs typeface="Arial" pitchFamily="34" charset="0"/>
              </a:rPr>
              <a:t>. </a:t>
            </a:r>
          </a:p>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itchFamily="34" charset="0"/>
              </a:rPr>
              <a:t> </a:t>
            </a:r>
            <a:r>
              <a:rPr lang="en-GB" sz="2400" b="1" dirty="0" err="1" smtClean="0">
                <a:latin typeface="Cambria" panose="02040503050406030204" pitchFamily="18" charset="0"/>
                <a:ea typeface="Cambria" panose="02040503050406030204" pitchFamily="18" charset="0"/>
                <a:cs typeface="Arial" pitchFamily="34" charset="0"/>
              </a:rPr>
              <a:t>Fusha</a:t>
            </a:r>
            <a:r>
              <a:rPr lang="en-GB" sz="2400" b="1" dirty="0" smtClean="0">
                <a:latin typeface="Cambria" panose="02040503050406030204" pitchFamily="18" charset="0"/>
                <a:ea typeface="Cambria" panose="02040503050406030204" pitchFamily="18" charset="0"/>
                <a:cs typeface="Arial" pitchFamily="34" charset="0"/>
              </a:rPr>
              <a:t> </a:t>
            </a:r>
            <a:r>
              <a:rPr lang="en-GB" sz="2400" b="1" dirty="0">
                <a:latin typeface="Cambria" panose="02040503050406030204" pitchFamily="18" charset="0"/>
                <a:ea typeface="Cambria" panose="02040503050406030204" pitchFamily="18" charset="0"/>
                <a:cs typeface="Arial" pitchFamily="34" charset="0"/>
              </a:rPr>
              <a:t>e </a:t>
            </a:r>
            <a:r>
              <a:rPr lang="en-GB" sz="2400" b="1" dirty="0" err="1">
                <a:latin typeface="Cambria" panose="02040503050406030204" pitchFamily="18" charset="0"/>
                <a:ea typeface="Cambria" panose="02040503050406030204" pitchFamily="18" charset="0"/>
                <a:cs typeface="Arial" pitchFamily="34" charset="0"/>
              </a:rPr>
              <a:t>prokurimit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publik</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llogaritet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që</a:t>
            </a:r>
            <a:r>
              <a:rPr lang="en-GB" sz="2400" b="1" dirty="0">
                <a:latin typeface="Cambria" panose="02040503050406030204" pitchFamily="18" charset="0"/>
                <a:ea typeface="Cambria" panose="02040503050406030204" pitchFamily="18" charset="0"/>
                <a:cs typeface="Arial" pitchFamily="34" charset="0"/>
              </a:rPr>
              <a:t> ka </a:t>
            </a:r>
            <a:r>
              <a:rPr lang="en-GB" sz="2400" b="1" dirty="0" err="1" smtClean="0">
                <a:latin typeface="Cambria" panose="02040503050406030204" pitchFamily="18" charset="0"/>
                <a:ea typeface="Cambria" panose="02040503050406030204" pitchFamily="18" charset="0"/>
                <a:cs typeface="Arial" pitchFamily="34" charset="0"/>
              </a:rPr>
              <a:t>ndjeshmëri</a:t>
            </a:r>
            <a:r>
              <a:rPr lang="sq-AL" sz="2400" b="1" dirty="0">
                <a:latin typeface="Cambria" panose="02040503050406030204" pitchFamily="18" charset="0"/>
                <a:ea typeface="Cambria" panose="02040503050406030204" pitchFamily="18" charset="0"/>
                <a:cs typeface="Arial" pitchFamily="34" charset="0"/>
              </a:rPr>
              <a:t> </a:t>
            </a:r>
            <a:r>
              <a:rPr lang="en-GB" sz="2400" b="1" dirty="0" err="1" smtClean="0">
                <a:latin typeface="Cambria" panose="02040503050406030204" pitchFamily="18" charset="0"/>
                <a:ea typeface="Cambria" panose="02040503050406030204" pitchFamily="18" charset="0"/>
                <a:cs typeface="Arial" pitchFamily="34" charset="0"/>
              </a:rPr>
              <a:t>dhe</a:t>
            </a:r>
            <a:r>
              <a:rPr lang="en-GB" sz="2400" b="1" dirty="0" smtClean="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rrezikshmëri</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mjaftë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lartë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smtClean="0">
                <a:latin typeface="Cambria" panose="02040503050406030204" pitchFamily="18" charset="0"/>
                <a:ea typeface="Cambria" panose="02040503050406030204" pitchFamily="18" charset="0"/>
                <a:cs typeface="Arial" pitchFamily="34" charset="0"/>
              </a:rPr>
              <a:t>korrupsionit</a:t>
            </a:r>
            <a:r>
              <a:rPr lang="en-GB" sz="2400" b="1" dirty="0" smtClean="0">
                <a:latin typeface="Cambria" panose="02040503050406030204" pitchFamily="18" charset="0"/>
                <a:ea typeface="Cambria" panose="02040503050406030204" pitchFamily="18" charset="0"/>
                <a:cs typeface="Arial" pitchFamily="34" charset="0"/>
              </a:rPr>
              <a:t>, </a:t>
            </a:r>
            <a:r>
              <a:rPr lang="en-GB" sz="2400" b="1" dirty="0" err="1" smtClean="0">
                <a:latin typeface="Cambria" panose="02040503050406030204" pitchFamily="18" charset="0"/>
                <a:ea typeface="Cambria" panose="02040503050406030204" pitchFamily="18" charset="0"/>
                <a:cs typeface="Arial" pitchFamily="34" charset="0"/>
              </a:rPr>
              <a:t>andaj</a:t>
            </a:r>
            <a:r>
              <a:rPr lang="en-GB" sz="2400" b="1" dirty="0" smtClean="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instalimi</a:t>
            </a:r>
            <a:r>
              <a:rPr lang="en-GB" sz="2400" b="1" dirty="0">
                <a:latin typeface="Cambria" panose="02040503050406030204" pitchFamily="18" charset="0"/>
                <a:ea typeface="Cambria" panose="02040503050406030204" pitchFamily="18" charset="0"/>
                <a:cs typeface="Arial" pitchFamily="34" charset="0"/>
              </a:rPr>
              <a:t> i </a:t>
            </a:r>
            <a:r>
              <a:rPr lang="en-GB" sz="2400" b="1" dirty="0" err="1">
                <a:latin typeface="Cambria" panose="02040503050406030204" pitchFamily="18" charset="0"/>
                <a:ea typeface="Cambria" panose="02040503050406030204" pitchFamily="18" charset="0"/>
                <a:cs typeface="Arial" pitchFamily="34" charset="0"/>
              </a:rPr>
              <a:t>një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kulture</a:t>
            </a:r>
            <a:r>
              <a:rPr lang="en-GB" sz="2400" b="1" dirty="0">
                <a:latin typeface="Cambria" panose="02040503050406030204" pitchFamily="18" charset="0"/>
                <a:ea typeface="Cambria" panose="02040503050406030204" pitchFamily="18" charset="0"/>
                <a:cs typeface="Arial" pitchFamily="34" charset="0"/>
              </a:rPr>
              <a:t> administrative </a:t>
            </a:r>
            <a:r>
              <a:rPr lang="en-GB" sz="2400" b="1" dirty="0" err="1">
                <a:latin typeface="Cambria" panose="02040503050406030204" pitchFamily="18" charset="0"/>
                <a:ea typeface="Cambria" panose="02040503050406030204" pitchFamily="18" charset="0"/>
                <a:cs typeface="Arial" pitchFamily="34" charset="0"/>
              </a:rPr>
              <a:t>mbi</a:t>
            </a:r>
            <a:r>
              <a:rPr lang="en-GB" sz="2400" b="1" dirty="0">
                <a:latin typeface="Cambria" panose="02040503050406030204" pitchFamily="18" charset="0"/>
                <a:ea typeface="Cambria" panose="02040503050406030204" pitchFamily="18" charset="0"/>
                <a:cs typeface="Arial" pitchFamily="34" charset="0"/>
              </a:rPr>
              <a:t> </a:t>
            </a:r>
            <a:r>
              <a:rPr lang="en-GB" sz="2400" b="1" dirty="0" err="1" smtClean="0">
                <a:latin typeface="Cambria" panose="02040503050406030204" pitchFamily="18" charset="0"/>
                <a:ea typeface="Cambria" panose="02040503050406030204" pitchFamily="18" charset="0"/>
                <a:cs typeface="Arial" pitchFamily="34" charset="0"/>
              </a:rPr>
              <a:t>integritetin</a:t>
            </a:r>
            <a:r>
              <a:rPr lang="en-GB" sz="2400" b="1" dirty="0" smtClean="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që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fillon</a:t>
            </a:r>
            <a:r>
              <a:rPr lang="en-GB" sz="2400" b="1" dirty="0">
                <a:latin typeface="Cambria" panose="02040503050406030204" pitchFamily="18" charset="0"/>
                <a:ea typeface="Cambria" panose="02040503050406030204" pitchFamily="18" charset="0"/>
                <a:cs typeface="Arial" pitchFamily="34" charset="0"/>
              </a:rPr>
              <a:t> me </a:t>
            </a:r>
            <a:r>
              <a:rPr lang="en-GB" sz="2400" b="1" dirty="0" err="1" smtClean="0">
                <a:latin typeface="Cambria" panose="02040503050406030204" pitchFamily="18" charset="0"/>
                <a:ea typeface="Cambria" panose="02040503050406030204" pitchFamily="18" charset="0"/>
                <a:cs typeface="Arial" pitchFamily="34" charset="0"/>
              </a:rPr>
              <a:t>detyrim</a:t>
            </a:r>
            <a:r>
              <a:rPr lang="en-GB" sz="2400" b="1" dirty="0" smtClean="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ligjor</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hartimit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politikave</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për</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integritet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në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çdo</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institucion</a:t>
            </a:r>
            <a:r>
              <a:rPr lang="en-GB" sz="2400" b="1" dirty="0" smtClean="0">
                <a:latin typeface="Cambria" panose="02040503050406030204" pitchFamily="18" charset="0"/>
                <a:ea typeface="Cambria" panose="02040503050406030204" pitchFamily="18" charset="0"/>
                <a:cs typeface="Arial" pitchFamily="34" charset="0"/>
              </a:rPr>
              <a:t>.</a:t>
            </a:r>
            <a:endParaRPr lang="en-US" sz="2400" b="1"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1132285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solidFill>
                  <a:srgbClr val="002060"/>
                </a:solidFill>
                <a:latin typeface="Cambria" panose="02040503050406030204" pitchFamily="18" charset="0"/>
                <a:ea typeface="Cambria" panose="02040503050406030204" pitchFamily="18" charset="0"/>
              </a:rPr>
              <a:t>Rëndësia</a:t>
            </a:r>
            <a:r>
              <a:rPr lang="en-US" sz="2400" b="1" dirty="0" smtClean="0">
                <a:solidFill>
                  <a:srgbClr val="002060"/>
                </a:solidFill>
                <a:latin typeface="Cambria" panose="02040503050406030204" pitchFamily="18" charset="0"/>
                <a:ea typeface="Cambria" panose="02040503050406030204" pitchFamily="18" charset="0"/>
              </a:rPr>
              <a:t> e </a:t>
            </a:r>
            <a:r>
              <a:rPr lang="en-US" sz="2400" b="1" dirty="0" err="1" smtClean="0">
                <a:solidFill>
                  <a:srgbClr val="002060"/>
                </a:solidFill>
                <a:latin typeface="Cambria" panose="02040503050406030204" pitchFamily="18" charset="0"/>
                <a:ea typeface="Cambria" panose="02040503050406030204" pitchFamily="18" charset="0"/>
              </a:rPr>
              <a:t>qasjes</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në</a:t>
            </a:r>
            <a:r>
              <a:rPr lang="en-US" sz="2400" b="1" dirty="0" smtClean="0">
                <a:solidFill>
                  <a:srgbClr val="002060"/>
                </a:solidFill>
                <a:latin typeface="Cambria" panose="02040503050406030204" pitchFamily="18" charset="0"/>
                <a:ea typeface="Cambria" panose="02040503050406030204" pitchFamily="18" charset="0"/>
              </a:rPr>
              <a:t> </a:t>
            </a:r>
            <a:r>
              <a:rPr lang="en-US" sz="2400" b="1" dirty="0" err="1" smtClean="0">
                <a:solidFill>
                  <a:srgbClr val="002060"/>
                </a:solidFill>
                <a:latin typeface="Cambria" panose="02040503050406030204" pitchFamily="18" charset="0"/>
                <a:ea typeface="Cambria" panose="02040503050406030204" pitchFamily="18" charset="0"/>
              </a:rPr>
              <a:t>informacion</a:t>
            </a:r>
            <a:endParaRPr lang="en-US" sz="2400" b="1" dirty="0">
              <a:solidFill>
                <a:srgbClr val="002060"/>
              </a:solidFill>
              <a:latin typeface="Cambria" panose="02040503050406030204" pitchFamily="18" charset="0"/>
              <a:ea typeface="Cambria" panose="02040503050406030204" pitchFamily="18"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7607766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Departamenti per Trajnime / KRPP</a:t>
            </a:r>
            <a:endParaRPr lang="en-US"/>
          </a:p>
        </p:txBody>
      </p:sp>
    </p:spTree>
    <p:extLst>
      <p:ext uri="{BB962C8B-B14F-4D97-AF65-F5344CB8AC3E}">
        <p14:creationId xmlns:p14="http://schemas.microsoft.com/office/powerpoint/2010/main" val="24869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rmAutofit/>
          </a:bodyPr>
          <a:lstStyle/>
          <a:p>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Profesionalizmi</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r>
            <a:br>
              <a:rPr lang="en-GB" sz="2400" b="1" dirty="0" smtClean="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1428736"/>
            <a:ext cx="8658196" cy="4448536"/>
          </a:xfrm>
        </p:spPr>
        <p:txBody>
          <a:bodyPr>
            <a:noAutofit/>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itchFamily="34" charset="0"/>
              </a:rPr>
              <a:t>Pasi</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fusha</a:t>
            </a:r>
            <a:r>
              <a:rPr lang="en-US" sz="2400" dirty="0">
                <a:latin typeface="Cambria" panose="02040503050406030204" pitchFamily="18" charset="0"/>
                <a:ea typeface="Cambria" panose="02040503050406030204" pitchFamily="18" charset="0"/>
                <a:cs typeface="Arial" pitchFamily="34" charset="0"/>
              </a:rPr>
              <a:t> e Prokurimit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është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mjaftë</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ndjeshme</a:t>
            </a:r>
            <a:r>
              <a:rPr lang="sq-AL" sz="2400" dirty="0">
                <a:latin typeface="Cambria" panose="02040503050406030204" pitchFamily="18" charset="0"/>
                <a:ea typeface="Cambria" panose="02040503050406030204" pitchFamily="18" charset="0"/>
                <a:cs typeface="Arial" pitchFamily="34" charset="0"/>
              </a:rPr>
              <a: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andaj</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gjitha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palët</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interesuara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janë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vetëdijesuar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rëndësinë</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burimeve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njerëzore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më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shumë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shërbime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profesionale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fushën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publik</a:t>
            </a:r>
            <a:r>
              <a:rPr lang="en-US" sz="2400" dirty="0" smtClean="0">
                <a:latin typeface="Cambria" panose="02040503050406030204" pitchFamily="18" charset="0"/>
                <a:ea typeface="Cambria" panose="02040503050406030204" pitchFamily="18" charset="0"/>
                <a:cs typeface="Arial" pitchFamily="34" charset="0"/>
              </a:rPr>
              <a:t>.</a:t>
            </a:r>
          </a:p>
          <a:p>
            <a:pPr algn="just">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itchFamily="34" charset="0"/>
              </a:rPr>
              <a:t>Zhvillimi</a:t>
            </a:r>
            <a:r>
              <a:rPr lang="en-US" sz="2400" dirty="0" smtClean="0">
                <a:latin typeface="Cambria" panose="02040503050406030204" pitchFamily="18" charset="0"/>
                <a:ea typeface="Cambria" panose="02040503050406030204" pitchFamily="18" charset="0"/>
                <a:cs typeface="Arial" pitchFamily="34" charset="0"/>
              </a:rPr>
              <a:t> i </a:t>
            </a:r>
            <a:r>
              <a:rPr lang="en-US" sz="2400" dirty="0" err="1" smtClean="0">
                <a:latin typeface="Cambria" panose="02040503050406030204" pitchFamily="18" charset="0"/>
                <a:ea typeface="Cambria" panose="02040503050406030204" pitchFamily="18" charset="0"/>
                <a:cs typeface="Arial" pitchFamily="34" charset="0"/>
              </a:rPr>
              <a:t>përshtatshëm</a:t>
            </a:r>
            <a:r>
              <a:rPr lang="en-US" sz="2400" dirty="0" smtClean="0">
                <a:latin typeface="Cambria" panose="02040503050406030204" pitchFamily="18" charset="0"/>
                <a:ea typeface="Cambria" panose="02040503050406030204" pitchFamily="18" charset="0"/>
                <a:cs typeface="Arial" pitchFamily="34" charset="0"/>
              </a:rPr>
              <a:t> i </a:t>
            </a:r>
            <a:r>
              <a:rPr lang="en-US" sz="2400" dirty="0" err="1" smtClean="0">
                <a:latin typeface="Cambria" panose="02040503050406030204" pitchFamily="18" charset="0"/>
                <a:ea typeface="Cambria" panose="02040503050406030204" pitchFamily="18" charset="0"/>
                <a:cs typeface="Arial" pitchFamily="34" charset="0"/>
              </a:rPr>
              <a:t>burimeve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njerëzore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dhe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praktikës</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profesionale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prokurimit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janë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veprime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thelbësore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strategjike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nëse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qëllimi</a:t>
            </a:r>
            <a:r>
              <a:rPr lang="en-US" sz="2400" dirty="0" smtClean="0">
                <a:latin typeface="Cambria" panose="02040503050406030204" pitchFamily="18" charset="0"/>
                <a:ea typeface="Cambria" panose="02040503050406030204" pitchFamily="18" charset="0"/>
                <a:cs typeface="Arial" pitchFamily="34" charset="0"/>
              </a:rPr>
              <a:t> i </a:t>
            </a:r>
            <a:r>
              <a:rPr lang="en-US" sz="2400" dirty="0" err="1" smtClean="0">
                <a:latin typeface="Cambria" panose="02040503050406030204" pitchFamily="18" charset="0"/>
                <a:ea typeface="Cambria" panose="02040503050406030204" pitchFamily="18" charset="0"/>
                <a:cs typeface="Arial" pitchFamily="34" charset="0"/>
              </a:rPr>
              <a:t>sektorit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prokurimit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publik</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është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që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përmbush</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kërkesat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dhe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nevojat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rritjen</a:t>
            </a:r>
            <a:r>
              <a:rPr lang="en-US" sz="2400" dirty="0" smtClean="0">
                <a:latin typeface="Cambria" panose="02040503050406030204" pitchFamily="18" charset="0"/>
                <a:ea typeface="Cambria" panose="02040503050406030204" pitchFamily="18" charset="0"/>
                <a:cs typeface="Arial" pitchFamily="34" charset="0"/>
              </a:rPr>
              <a:t> e </a:t>
            </a:r>
            <a:r>
              <a:rPr lang="en-US" sz="2400" dirty="0" err="1" smtClean="0">
                <a:latin typeface="Cambria" panose="02040503050406030204" pitchFamily="18" charset="0"/>
                <a:ea typeface="Cambria" panose="02040503050406030204" pitchFamily="18" charset="0"/>
                <a:cs typeface="Arial" pitchFamily="34" charset="0"/>
              </a:rPr>
              <a:t>saj</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dhe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konkurrencën</a:t>
            </a:r>
            <a:r>
              <a:rPr lang="en-US" sz="2400" dirty="0" smtClean="0">
                <a:latin typeface="Cambria" panose="02040503050406030204" pitchFamily="18" charset="0"/>
                <a:ea typeface="Cambria" panose="02040503050406030204" pitchFamily="18" charset="0"/>
                <a:cs typeface="Arial" pitchFamily="34" charset="0"/>
              </a:rPr>
              <a:t> e </a:t>
            </a:r>
            <a:r>
              <a:rPr lang="en-US" sz="2400" dirty="0" err="1" smtClean="0">
                <a:latin typeface="Cambria" panose="02040503050406030204" pitchFamily="18" charset="0"/>
                <a:ea typeface="Cambria" panose="02040503050406030204" pitchFamily="18" charset="0"/>
                <a:cs typeface="Arial" pitchFamily="34" charset="0"/>
              </a:rPr>
              <a:t>tregut</a:t>
            </a:r>
            <a:r>
              <a:rPr lang="en-US" sz="2400" dirty="0" smtClean="0">
                <a:latin typeface="Cambria" panose="02040503050406030204" pitchFamily="18" charset="0"/>
                <a:ea typeface="Cambria" panose="02040503050406030204" pitchFamily="18" charset="0"/>
                <a:cs typeface="Arial" pitchFamily="34" charset="0"/>
              </a:rPr>
              <a:t>.</a:t>
            </a:r>
          </a:p>
          <a:p>
            <a:pPr marL="0" indent="0">
              <a:buNone/>
            </a:pPr>
            <a:r>
              <a:rPr lang="en-US" sz="2400" dirty="0" smtClean="0">
                <a:solidFill>
                  <a:srgbClr val="FF0000"/>
                </a:solidFill>
                <a:latin typeface="Cambria" panose="02040503050406030204" pitchFamily="18" charset="0"/>
                <a:ea typeface="Cambria" panose="02040503050406030204" pitchFamily="18" charset="0"/>
                <a:cs typeface="Arial" pitchFamily="34" charset="0"/>
              </a:rPr>
              <a:t> </a:t>
            </a: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Efikasiteti</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dhe</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smtClean="0">
                <a:solidFill>
                  <a:srgbClr val="002060"/>
                </a:solidFill>
                <a:latin typeface="Cambria" panose="02040503050406030204" pitchFamily="18" charset="0"/>
                <a:ea typeface="Cambria" panose="02040503050406030204" pitchFamily="18" charset="0"/>
                <a:cs typeface="Arial" pitchFamily="34" charset="0"/>
              </a:rPr>
              <a:t>transparenca</a:t>
            </a:r>
            <a:r>
              <a:rPr lang="en-GB" sz="2400" b="1" dirty="0" smtClean="0">
                <a:solidFill>
                  <a:srgbClr val="002060"/>
                </a:solidFill>
                <a:latin typeface="Cambria" panose="02040503050406030204" pitchFamily="18" charset="0"/>
                <a:ea typeface="Cambria" panose="02040503050406030204" pitchFamily="18" charset="0"/>
                <a:cs typeface="Arial" pitchFamily="34" charset="0"/>
              </a:rPr>
              <a:t> </a:t>
            </a:r>
            <a:br>
              <a:rPr lang="en-GB" sz="2400" b="1" dirty="0" smtClean="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524000"/>
            <a:ext cx="9144000" cy="4602163"/>
          </a:xfrm>
        </p:spPr>
        <p:txBody>
          <a:bodyPr>
            <a:normAutofit/>
          </a:bodyPr>
          <a:lstStyle/>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itchFamily="34" charset="0"/>
              </a:rPr>
              <a:t>Sistemi</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i</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prokurimit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publik</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kërkon</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standarde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larta</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efikasitetit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dhe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transparencës</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pasi</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që</a:t>
            </a:r>
            <a:r>
              <a:rPr lang="en-US" sz="2400" dirty="0" smtClean="0">
                <a:latin typeface="Cambria" panose="02040503050406030204" pitchFamily="18" charset="0"/>
                <a:ea typeface="Cambria" panose="02040503050406030204" pitchFamily="18" charset="0"/>
                <a:cs typeface="Arial" pitchFamily="34" charset="0"/>
              </a:rPr>
              <a:t> prokurimi </a:t>
            </a:r>
            <a:r>
              <a:rPr lang="en-US" sz="2400" dirty="0" err="1" smtClean="0">
                <a:latin typeface="Cambria" panose="02040503050406030204" pitchFamily="18" charset="0"/>
                <a:ea typeface="Cambria" panose="02040503050406030204" pitchFamily="18" charset="0"/>
                <a:cs typeface="Arial" pitchFamily="34" charset="0"/>
              </a:rPr>
              <a:t>publik</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bëhet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interes</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përgjithshëm</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dhe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është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parakusht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zhvillim</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qëndrueshëm</a:t>
            </a:r>
            <a:r>
              <a:rPr lang="en-US" sz="2400" dirty="0" smtClean="0">
                <a:latin typeface="Cambria" panose="02040503050406030204" pitchFamily="18" charset="0"/>
                <a:ea typeface="Cambria" panose="02040503050406030204" pitchFamily="18" charset="0"/>
                <a:cs typeface="Arial" pitchFamily="34" charset="0"/>
              </a:rPr>
              <a:t> duke </a:t>
            </a:r>
            <a:r>
              <a:rPr lang="en-US" sz="2400" dirty="0" err="1" smtClean="0">
                <a:latin typeface="Cambria" panose="02040503050406030204" pitchFamily="18" charset="0"/>
                <a:ea typeface="Cambria" panose="02040503050406030204" pitchFamily="18" charset="0"/>
                <a:cs typeface="Arial" pitchFamily="34" charset="0"/>
              </a:rPr>
              <a:t>marrë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parasysh</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që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përbën</a:t>
            </a:r>
            <a:r>
              <a:rPr lang="en-US" sz="2400" dirty="0" smtClean="0">
                <a:latin typeface="Cambria" panose="02040503050406030204" pitchFamily="18" charset="0"/>
                <a:ea typeface="Cambria" panose="02040503050406030204" pitchFamily="18" charset="0"/>
                <a:cs typeface="Arial" pitchFamily="34" charset="0"/>
              </a:rPr>
              <a:t> </a:t>
            </a:r>
            <a:r>
              <a:rPr lang="sq-AL" sz="2400" dirty="0" smtClean="0">
                <a:latin typeface="Cambria" panose="02040503050406030204" pitchFamily="18" charset="0"/>
                <a:ea typeface="Cambria" panose="02040503050406030204" pitchFamily="18" charset="0"/>
                <a:cs typeface="Arial" pitchFamily="34" charset="0"/>
              </a:rPr>
              <a:t>një </a:t>
            </a:r>
            <a:r>
              <a:rPr lang="sq-AL" sz="2400" dirty="0" err="1" smtClean="0">
                <a:latin typeface="Cambria" panose="02040503050406030204" pitchFamily="18" charset="0"/>
                <a:ea typeface="Cambria" panose="02040503050406030204" pitchFamily="18" charset="0"/>
                <a:cs typeface="Arial" pitchFamily="34" charset="0"/>
              </a:rPr>
              <a:t>pjes</a:t>
            </a:r>
            <a:r>
              <a:rPr lang="sq-AL" sz="2400" dirty="0" smtClean="0">
                <a:latin typeface="Cambria" panose="02040503050406030204" pitchFamily="18" charset="0"/>
                <a:ea typeface="Cambria" panose="02040503050406030204" pitchFamily="18" charset="0"/>
                <a:cs typeface="Arial" pitchFamily="34" charset="0"/>
              </a:rPr>
              <a:t> shumë të madhe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shpenzimeve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publike</a:t>
            </a:r>
            <a:r>
              <a:rPr lang="en-US" sz="2400" dirty="0" smtClean="0">
                <a:latin typeface="Cambria" panose="02040503050406030204" pitchFamily="18" charset="0"/>
                <a:ea typeface="Cambria" panose="02040503050406030204" pitchFamily="18" charset="0"/>
                <a:cs typeface="Arial" pitchFamily="34" charset="0"/>
              </a:rPr>
              <a:t>. </a:t>
            </a:r>
          </a:p>
          <a:p>
            <a:pPr algn="just">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itchFamily="34" charset="0"/>
              </a:rPr>
              <a:t>Efikasiteti</a:t>
            </a:r>
            <a:r>
              <a:rPr lang="en-US" sz="2400" dirty="0" smtClean="0">
                <a:latin typeface="Cambria" panose="02040503050406030204" pitchFamily="18" charset="0"/>
                <a:ea typeface="Cambria" panose="02040503050406030204" pitchFamily="18" charset="0"/>
                <a:cs typeface="Arial" pitchFamily="34" charset="0"/>
              </a:rPr>
              <a:t> i </a:t>
            </a:r>
            <a:r>
              <a:rPr lang="en-US" sz="2400" dirty="0" err="1" smtClean="0">
                <a:latin typeface="Cambria" panose="02040503050406030204" pitchFamily="18" charset="0"/>
                <a:ea typeface="Cambria" panose="02040503050406030204" pitchFamily="18" charset="0"/>
                <a:cs typeface="Arial" pitchFamily="34" charset="0"/>
              </a:rPr>
              <a:t>punës</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së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organeve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përgjegjëse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zbatimin</a:t>
            </a:r>
            <a:r>
              <a:rPr lang="en-US" sz="2400" dirty="0" smtClean="0">
                <a:latin typeface="Cambria" panose="02040503050406030204" pitchFamily="18" charset="0"/>
                <a:ea typeface="Cambria" panose="02040503050406030204" pitchFamily="18" charset="0"/>
                <a:cs typeface="Arial" pitchFamily="34" charset="0"/>
              </a:rPr>
              <a:t> e </a:t>
            </a:r>
            <a:r>
              <a:rPr lang="en-US" sz="2400" dirty="0" err="1" smtClean="0">
                <a:latin typeface="Cambria" panose="02040503050406030204" pitchFamily="18" charset="0"/>
                <a:ea typeface="Cambria" panose="02040503050406030204" pitchFamily="18" charset="0"/>
                <a:cs typeface="Arial" pitchFamily="34" charset="0"/>
              </a:rPr>
              <a:t>prokurimit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publik</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përdorimin</a:t>
            </a:r>
            <a:r>
              <a:rPr lang="en-US" sz="2400" dirty="0" smtClean="0">
                <a:latin typeface="Cambria" panose="02040503050406030204" pitchFamily="18" charset="0"/>
                <a:ea typeface="Cambria" panose="02040503050406030204" pitchFamily="18" charset="0"/>
                <a:cs typeface="Arial" pitchFamily="34" charset="0"/>
              </a:rPr>
              <a:t> e </a:t>
            </a:r>
            <a:r>
              <a:rPr lang="en-US" sz="2400" dirty="0" err="1" smtClean="0">
                <a:latin typeface="Cambria" panose="02040503050406030204" pitchFamily="18" charset="0"/>
                <a:ea typeface="Cambria" panose="02040503050406030204" pitchFamily="18" charset="0"/>
                <a:cs typeface="Arial" pitchFamily="34" charset="0"/>
              </a:rPr>
              <a:t>fondeve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publike</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është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një</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nga</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parimet</a:t>
            </a:r>
            <a:r>
              <a:rPr lang="en-US" sz="2400" dirty="0" smtClean="0">
                <a:latin typeface="Cambria" panose="02040503050406030204" pitchFamily="18" charset="0"/>
                <a:ea typeface="Cambria" panose="02040503050406030204" pitchFamily="18" charset="0"/>
                <a:cs typeface="Arial" pitchFamily="34" charset="0"/>
              </a:rPr>
              <a:t> e </a:t>
            </a:r>
            <a:r>
              <a:rPr lang="en-US" sz="2400" dirty="0" err="1" smtClean="0">
                <a:latin typeface="Cambria" panose="02040503050406030204" pitchFamily="18" charset="0"/>
                <a:ea typeface="Cambria" panose="02040503050406030204" pitchFamily="18" charset="0"/>
                <a:cs typeface="Arial" pitchFamily="34" charset="0"/>
              </a:rPr>
              <a:t>Ligjit</a:t>
            </a:r>
            <a:r>
              <a:rPr lang="en-US" sz="2400" dirty="0" smtClean="0">
                <a:latin typeface="Cambria" panose="02040503050406030204" pitchFamily="18" charset="0"/>
                <a:ea typeface="Cambria" panose="02040503050406030204" pitchFamily="18" charset="0"/>
                <a:cs typeface="Arial" pitchFamily="34" charset="0"/>
              </a:rPr>
              <a:t> </a:t>
            </a:r>
            <a:r>
              <a:rPr lang="en-US" sz="2400" dirty="0" err="1" smtClean="0">
                <a:latin typeface="Cambria" panose="02040503050406030204" pitchFamily="18" charset="0"/>
                <a:ea typeface="Cambria" panose="02040503050406030204" pitchFamily="18" charset="0"/>
                <a:cs typeface="Arial" pitchFamily="34" charset="0"/>
              </a:rPr>
              <a:t>të</a:t>
            </a:r>
            <a:r>
              <a:rPr lang="en-US" sz="2400" dirty="0" smtClean="0">
                <a:latin typeface="Cambria" panose="02040503050406030204" pitchFamily="18" charset="0"/>
                <a:ea typeface="Cambria" panose="02040503050406030204" pitchFamily="18" charset="0"/>
                <a:cs typeface="Arial" pitchFamily="34" charset="0"/>
              </a:rPr>
              <a:t> Prokurimit </a:t>
            </a:r>
            <a:r>
              <a:rPr lang="en-US" sz="2400" dirty="0" err="1" smtClean="0">
                <a:latin typeface="Cambria" panose="02040503050406030204" pitchFamily="18" charset="0"/>
                <a:ea typeface="Cambria" panose="02040503050406030204" pitchFamily="18" charset="0"/>
                <a:cs typeface="Arial" pitchFamily="34" charset="0"/>
              </a:rPr>
              <a:t>Publik</a:t>
            </a:r>
            <a:r>
              <a:rPr lang="en-US" sz="2400" dirty="0" smtClean="0">
                <a:latin typeface="Cambria" panose="02040503050406030204" pitchFamily="18" charset="0"/>
                <a:ea typeface="Cambria" panose="02040503050406030204" pitchFamily="18" charset="0"/>
                <a:cs typeface="Arial" pitchFamily="34" charset="0"/>
              </a:rPr>
              <a:t>. </a:t>
            </a:r>
          </a:p>
          <a:p>
            <a:pPr marL="0" indent="0">
              <a:buNone/>
            </a:pPr>
            <a:endParaRPr lang="en-US" sz="2400" dirty="0">
              <a:solidFill>
                <a:srgbClr val="FF0000"/>
              </a:solidFill>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smtClean="0"/>
              <a:t>Departamenti per Trajnime / KRPP</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2691</TotalTime>
  <Words>5326</Words>
  <Application>Microsoft Office PowerPoint</Application>
  <PresentationFormat>On-screen Show (4:3)</PresentationFormat>
  <Paragraphs>460</Paragraphs>
  <Slides>58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Cambria</vt:lpstr>
      <vt:lpstr>Times New Roman</vt:lpstr>
      <vt:lpstr>Wingdings</vt:lpstr>
      <vt:lpstr>Office Theme</vt:lpstr>
      <vt:lpstr> INTEGRITETI NË PROKURIM PUBLIK DHE MASAT KUNDËR KORRUPSIONIT</vt:lpstr>
      <vt:lpstr>OBJEKTIVAT</vt:lpstr>
      <vt:lpstr>Çka nënkuptohet me Integritet ?</vt:lpstr>
      <vt:lpstr>Person me Integritet</vt:lpstr>
      <vt:lpstr>Integriteti në rrafshin Institucional</vt:lpstr>
      <vt:lpstr>Domosdoshmëria për integritet në Institucione</vt:lpstr>
      <vt:lpstr>Rëndësia e qasjes në informacion</vt:lpstr>
      <vt:lpstr>Profesionalizmi </vt:lpstr>
      <vt:lpstr>Efikasiteti dhe transparenca  </vt:lpstr>
      <vt:lpstr>Transparenca</vt:lpstr>
      <vt:lpstr>Transparenca me LPP</vt:lpstr>
      <vt:lpstr>Transparenca (1) </vt:lpstr>
      <vt:lpstr>Publikimi i dokumentëve standarde</vt:lpstr>
      <vt:lpstr>Llogaridhënia </vt:lpstr>
      <vt:lpstr>Etika  </vt:lpstr>
      <vt:lpstr> LPP-ja</vt:lpstr>
      <vt:lpstr>Korniza Ligjore për Integritet në Prokurim Publik</vt:lpstr>
      <vt:lpstr>Vazhdim</vt:lpstr>
      <vt:lpstr>Nenet e LPP-së, që i referohen Integritetit</vt:lpstr>
      <vt:lpstr>Kodi Etik i PP-së</vt:lpstr>
      <vt:lpstr>Qëllimi i Kodit Etik</vt:lpstr>
      <vt:lpstr>Integriteti</vt:lpstr>
      <vt:lpstr>Konfidencialiteti</vt:lpstr>
      <vt:lpstr>Aftësia dhe kompetenca</vt:lpstr>
      <vt:lpstr>Objektiviteti </vt:lpstr>
      <vt:lpstr>Deklarata nën betim për Zyrtarët e Prokurimit</vt:lpstr>
      <vt:lpstr>Deklarata nën betim për anëtarët e komisionit të vlerësimit</vt:lpstr>
      <vt:lpstr>Deklarata nën betim për punonjësit e KRPP-së, AQP-së dhe OSHP-së</vt:lpstr>
      <vt:lpstr>Rregulloret e brendshme te punës për KRPP-në/AQP/OSHP </vt:lpstr>
      <vt:lpstr>Çfarë është Korrupsioni?</vt:lpstr>
      <vt:lpstr>vazhdim</vt:lpstr>
      <vt:lpstr>Pasojat e Korrupsionit</vt:lpstr>
      <vt:lpstr>Rezistenca ndaj korrupsionit</vt:lpstr>
      <vt:lpstr>Ndikimet e Korrupsionit</vt:lpstr>
      <vt:lpstr>Lufta Kundër Korrupsionit</vt:lpstr>
      <vt:lpstr>Veprimet e ndërmarra nga Institucionet Shtetërore </vt:lpstr>
      <vt:lpstr>Ligji Kundër Korrupsionit</vt:lpstr>
      <vt:lpstr>Agjencia Kundër Korrupsion</vt:lpstr>
      <vt:lpstr>Strategjia Kundër Korrupsionit</vt:lpstr>
      <vt:lpstr> Objektivat Horizontale të Strategjisë</vt:lpstr>
      <vt:lpstr>Masat Kundër Korrupsionit</vt:lpstr>
      <vt:lpstr>Disa nga llojet e masave preventive </vt:lpstr>
      <vt:lpstr>Masat  represive</vt:lpstr>
      <vt:lpstr> Dhuratat dhe ryshfeti </vt:lpstr>
      <vt:lpstr>A mund të parandalohet korrupsioni sot?</vt:lpstr>
      <vt:lpstr>Kontrollet gjithëpërfshirëse në Prokurim Publik</vt:lpstr>
      <vt:lpstr>Kontrollet në fazën e para-tenderimit</vt:lpstr>
      <vt:lpstr>Kontrollet në fazën e para-tenderimit (Vazhdim)</vt:lpstr>
      <vt:lpstr>Kontrollet  në  fazën  gjatë tenderimit</vt:lpstr>
      <vt:lpstr>Kontrollet pas dhënies së kontratës</vt:lpstr>
      <vt:lpstr>Konflikti i Interesit si fenomen korruptiv</vt:lpstr>
      <vt:lpstr>Konfliktet e interesit</vt:lpstr>
      <vt:lpstr>Konflikti i Interesit me LPP</vt:lpstr>
      <vt:lpstr>Konflikti i Interesit me LPP</vt:lpstr>
      <vt:lpstr>Shmangia e Konfliktit të Interesit</vt:lpstr>
      <vt:lpstr>Shmangia e Konfliktit të Interesit</vt:lpstr>
      <vt:lpstr>Ndërveprimi me Operatorët Ekonomikë</vt:lpstr>
      <vt:lpstr>Konflikti i Interesit me Kodin Penal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INTEGRITETI DHE MASAT KUNDER KORRUPSIONIT NË PROKURIMIN PUBLIK</dc:title>
  <dc:creator>eldin_000</dc:creator>
  <cp:lastModifiedBy>Sanije Kelmendi</cp:lastModifiedBy>
  <cp:revision>378</cp:revision>
  <cp:lastPrinted>2017-11-21T08:53:41Z</cp:lastPrinted>
  <dcterms:created xsi:type="dcterms:W3CDTF">2017-11-10T20:34:54Z</dcterms:created>
  <dcterms:modified xsi:type="dcterms:W3CDTF">2022-12-19T11:05:58Z</dcterms:modified>
</cp:coreProperties>
</file>